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1"/>
    <p:sldId id="257" r:id="rId32"/>
    <p:sldId id="258" r:id="rId33"/>
    <p:sldId id="259" r:id="rId34"/>
    <p:sldId id="260" r:id="rId35"/>
    <p:sldId id="261" r:id="rId36"/>
    <p:sldId id="262" r:id="rId37"/>
    <p:sldId id="263" r:id="rId38"/>
    <p:sldId id="264" r:id="rId39"/>
    <p:sldId id="265" r:id="rId40"/>
    <p:sldId id="266" r:id="rId41"/>
    <p:sldId id="267" r:id="rId42"/>
    <p:sldId id="268" r:id="rId4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eue Machina" charset="1" panose="00000500000000000000"/>
      <p:regular r:id="rId10"/>
    </p:embeddedFont>
    <p:embeddedFont>
      <p:font typeface="Neue Machina Light" charset="1" panose="00000400000000000000"/>
      <p:regular r:id="rId11"/>
    </p:embeddedFont>
    <p:embeddedFont>
      <p:font typeface="Neue Machina Ultra-Bold" charset="1" panose="00000900000000000000"/>
      <p:regular r:id="rId12"/>
    </p:embeddedFont>
    <p:embeddedFont>
      <p:font typeface="Montserrat" charset="1" panose="00000500000000000000"/>
      <p:regular r:id="rId13"/>
    </p:embeddedFont>
    <p:embeddedFont>
      <p:font typeface="Montserrat Bold" charset="1" panose="00000800000000000000"/>
      <p:regular r:id="rId14"/>
    </p:embeddedFont>
    <p:embeddedFont>
      <p:font typeface="Montserrat Italics" charset="1" panose="00000500000000000000"/>
      <p:regular r:id="rId15"/>
    </p:embeddedFont>
    <p:embeddedFont>
      <p:font typeface="Montserrat Bold Italics" charset="1" panose="00000800000000000000"/>
      <p:regular r:id="rId16"/>
    </p:embeddedFont>
    <p:embeddedFont>
      <p:font typeface="Montserrat Thin" charset="1" panose="00000300000000000000"/>
      <p:regular r:id="rId17"/>
    </p:embeddedFont>
    <p:embeddedFont>
      <p:font typeface="Montserrat Thin Italics" charset="1" panose="00000300000000000000"/>
      <p:regular r:id="rId18"/>
    </p:embeddedFont>
    <p:embeddedFont>
      <p:font typeface="Montserrat Extra-Light" charset="1" panose="00000300000000000000"/>
      <p:regular r:id="rId19"/>
    </p:embeddedFont>
    <p:embeddedFont>
      <p:font typeface="Montserrat Extra-Light Italics" charset="1" panose="00000300000000000000"/>
      <p:regular r:id="rId20"/>
    </p:embeddedFont>
    <p:embeddedFont>
      <p:font typeface="Montserrat Light" charset="1" panose="00000400000000000000"/>
      <p:regular r:id="rId21"/>
    </p:embeddedFont>
    <p:embeddedFont>
      <p:font typeface="Montserrat Light Italics" charset="1" panose="00000400000000000000"/>
      <p:regular r:id="rId22"/>
    </p:embeddedFont>
    <p:embeddedFont>
      <p:font typeface="Montserrat Medium" charset="1" panose="00000600000000000000"/>
      <p:regular r:id="rId23"/>
    </p:embeddedFont>
    <p:embeddedFont>
      <p:font typeface="Montserrat Medium Italics" charset="1" panose="00000600000000000000"/>
      <p:regular r:id="rId24"/>
    </p:embeddedFont>
    <p:embeddedFont>
      <p:font typeface="Montserrat Semi-Bold" charset="1" panose="00000700000000000000"/>
      <p:regular r:id="rId25"/>
    </p:embeddedFont>
    <p:embeddedFont>
      <p:font typeface="Montserrat Semi-Bold Italics" charset="1" panose="00000700000000000000"/>
      <p:regular r:id="rId26"/>
    </p:embeddedFont>
    <p:embeddedFont>
      <p:font typeface="Montserrat Ultra-Bold" charset="1" panose="00000900000000000000"/>
      <p:regular r:id="rId27"/>
    </p:embeddedFont>
    <p:embeddedFont>
      <p:font typeface="Montserrat Ultra-Bold Italics" charset="1" panose="00000900000000000000"/>
      <p:regular r:id="rId28"/>
    </p:embeddedFont>
    <p:embeddedFont>
      <p:font typeface="Montserrat Heavy" charset="1" panose="00000A00000000000000"/>
      <p:regular r:id="rId29"/>
    </p:embeddedFont>
    <p:embeddedFont>
      <p:font typeface="Montserrat Heavy Italics" charset="1" panose="00000A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slides/slide1.xml" Type="http://schemas.openxmlformats.org/officeDocument/2006/relationships/slide"/><Relationship Id="rId32" Target="slides/slide2.xml" Type="http://schemas.openxmlformats.org/officeDocument/2006/relationships/slide"/><Relationship Id="rId33" Target="slides/slide3.xml" Type="http://schemas.openxmlformats.org/officeDocument/2006/relationships/slide"/><Relationship Id="rId34" Target="slides/slide4.xml" Type="http://schemas.openxmlformats.org/officeDocument/2006/relationships/slide"/><Relationship Id="rId35" Target="slides/slide5.xml" Type="http://schemas.openxmlformats.org/officeDocument/2006/relationships/slide"/><Relationship Id="rId36" Target="slides/slide6.xml" Type="http://schemas.openxmlformats.org/officeDocument/2006/relationships/slide"/><Relationship Id="rId37" Target="slides/slide7.xml" Type="http://schemas.openxmlformats.org/officeDocument/2006/relationships/slide"/><Relationship Id="rId38" Target="slides/slide8.xml" Type="http://schemas.openxmlformats.org/officeDocument/2006/relationships/slide"/><Relationship Id="rId39" Target="slides/slide9.xml" Type="http://schemas.openxmlformats.org/officeDocument/2006/relationships/slide"/><Relationship Id="rId4" Target="theme/theme1.xml" Type="http://schemas.openxmlformats.org/officeDocument/2006/relationships/theme"/><Relationship Id="rId40" Target="slides/slide10.xml" Type="http://schemas.openxmlformats.org/officeDocument/2006/relationships/slide"/><Relationship Id="rId41" Target="slides/slide11.xml" Type="http://schemas.openxmlformats.org/officeDocument/2006/relationships/slide"/><Relationship Id="rId42" Target="slides/slide12.xml" Type="http://schemas.openxmlformats.org/officeDocument/2006/relationships/slide"/><Relationship Id="rId43" Target="slides/slide1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svg>
</file>

<file path=ppt/media/image29.png>
</file>

<file path=ppt/media/image3.png>
</file>

<file path=ppt/media/image30.png>
</file>

<file path=ppt/media/image31.png>
</file>

<file path=ppt/media/image32.png>
</file>

<file path=ppt/media/image33.svg>
</file>

<file path=ppt/media/image34.pn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 Id="rId5" Target="../media/image28.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 Id="rId3" Target="../media/image11.png" Type="http://schemas.openxmlformats.org/officeDocument/2006/relationships/image"/><Relationship Id="rId4" Target="../media/image30.png" Type="http://schemas.openxmlformats.org/officeDocument/2006/relationships/image"/><Relationship Id="rId5" Target="../media/image31.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31.png" Type="http://schemas.openxmlformats.org/officeDocument/2006/relationships/image"/><Relationship Id="rId4" Target="../media/image32.png" Type="http://schemas.openxmlformats.org/officeDocument/2006/relationships/image"/><Relationship Id="rId5" Target="../media/image33.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34.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2.svg" Type="http://schemas.openxmlformats.org/officeDocument/2006/relationships/image"/><Relationship Id="rId2" Target="../media/image15.png" Type="http://schemas.openxmlformats.org/officeDocument/2006/relationships/image"/><Relationship Id="rId3" Target="../media/image16.svg" Type="http://schemas.openxmlformats.org/officeDocument/2006/relationships/image"/><Relationship Id="rId4" Target="../media/image1.png" Type="http://schemas.openxmlformats.org/officeDocument/2006/relationships/image"/><Relationship Id="rId5" Target="../media/image17.png" Type="http://schemas.openxmlformats.org/officeDocument/2006/relationships/image"/><Relationship Id="rId6" Target="../media/image18.png" Type="http://schemas.openxmlformats.org/officeDocument/2006/relationships/image"/><Relationship Id="rId7" Target="../media/image19.png" Type="http://schemas.openxmlformats.org/officeDocument/2006/relationships/image"/><Relationship Id="rId8" Target="../media/image20.svg" Type="http://schemas.openxmlformats.org/officeDocument/2006/relationships/image"/><Relationship Id="rId9" Target="../media/image2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grpSp>
        <p:nvGrpSpPr>
          <p:cNvPr name="Group 2" id="2"/>
          <p:cNvGrpSpPr/>
          <p:nvPr/>
        </p:nvGrpSpPr>
        <p:grpSpPr>
          <a:xfrm rot="-1393429">
            <a:off x="14752459" y="9371744"/>
            <a:ext cx="4723918" cy="2308815"/>
            <a:chOff x="0" y="0"/>
            <a:chExt cx="6298557" cy="3078420"/>
          </a:xfrm>
        </p:grpSpPr>
        <p:sp>
          <p:nvSpPr>
            <p:cNvPr name="Freeform 3" id="3"/>
            <p:cNvSpPr/>
            <p:nvPr/>
          </p:nvSpPr>
          <p:spPr>
            <a:xfrm flipH="false" flipV="false" rot="0">
              <a:off x="0" y="0"/>
              <a:ext cx="6298565" cy="3078480"/>
            </a:xfrm>
            <a:custGeom>
              <a:avLst/>
              <a:gdLst/>
              <a:ahLst/>
              <a:cxnLst/>
              <a:rect r="r" b="b" t="t" l="l"/>
              <a:pathLst>
                <a:path h="3078480" w="6298565">
                  <a:moveTo>
                    <a:pt x="0" y="0"/>
                  </a:moveTo>
                  <a:lnTo>
                    <a:pt x="6298565" y="0"/>
                  </a:lnTo>
                  <a:lnTo>
                    <a:pt x="6298565" y="3078480"/>
                  </a:lnTo>
                  <a:lnTo>
                    <a:pt x="0" y="3078480"/>
                  </a:lnTo>
                  <a:lnTo>
                    <a:pt x="0" y="0"/>
                  </a:lnTo>
                  <a:close/>
                </a:path>
              </a:pathLst>
            </a:custGeom>
            <a:blipFill>
              <a:blip r:embed="rId2"/>
              <a:stretch>
                <a:fillRect l="0" t="-78" r="0" b="-76"/>
              </a:stretch>
            </a:blipFill>
          </p:spPr>
        </p:sp>
      </p:grpSp>
      <p:grpSp>
        <p:nvGrpSpPr>
          <p:cNvPr name="Group 4" id="4"/>
          <p:cNvGrpSpPr/>
          <p:nvPr/>
        </p:nvGrpSpPr>
        <p:grpSpPr>
          <a:xfrm rot="0">
            <a:off x="6980261" y="5943223"/>
            <a:ext cx="4327479" cy="600872"/>
            <a:chOff x="0" y="0"/>
            <a:chExt cx="5769972" cy="801163"/>
          </a:xfrm>
        </p:grpSpPr>
        <p:sp>
          <p:nvSpPr>
            <p:cNvPr name="Freeform 5" id="5"/>
            <p:cNvSpPr/>
            <p:nvPr/>
          </p:nvSpPr>
          <p:spPr>
            <a:xfrm flipH="false" flipV="false" rot="0">
              <a:off x="0" y="0"/>
              <a:ext cx="5769991" cy="801116"/>
            </a:xfrm>
            <a:custGeom>
              <a:avLst/>
              <a:gdLst/>
              <a:ahLst/>
              <a:cxnLst/>
              <a:rect r="r" b="b" t="t" l="l"/>
              <a:pathLst>
                <a:path h="801116" w="5769991">
                  <a:moveTo>
                    <a:pt x="0" y="0"/>
                  </a:moveTo>
                  <a:lnTo>
                    <a:pt x="5769991" y="0"/>
                  </a:lnTo>
                  <a:lnTo>
                    <a:pt x="5769991" y="801116"/>
                  </a:lnTo>
                  <a:lnTo>
                    <a:pt x="0" y="801116"/>
                  </a:lnTo>
                  <a:lnTo>
                    <a:pt x="0" y="0"/>
                  </a:lnTo>
                  <a:close/>
                </a:path>
              </a:pathLst>
            </a:custGeom>
            <a:blipFill>
              <a:blip r:embed="rId3"/>
              <a:stretch>
                <a:fillRect l="0" t="-71768" r="0" b="-71774"/>
              </a:stretch>
            </a:blipFill>
          </p:spPr>
        </p:sp>
      </p:grpSp>
      <p:grpSp>
        <p:nvGrpSpPr>
          <p:cNvPr name="Group 6" id="6"/>
          <p:cNvGrpSpPr/>
          <p:nvPr/>
        </p:nvGrpSpPr>
        <p:grpSpPr>
          <a:xfrm rot="0">
            <a:off x="2058289" y="1827834"/>
            <a:ext cx="3597907" cy="3671334"/>
            <a:chOff x="0" y="0"/>
            <a:chExt cx="4797209" cy="4895112"/>
          </a:xfrm>
        </p:grpSpPr>
        <p:sp>
          <p:nvSpPr>
            <p:cNvPr name="Freeform 7" id="7"/>
            <p:cNvSpPr/>
            <p:nvPr/>
          </p:nvSpPr>
          <p:spPr>
            <a:xfrm flipH="false" flipV="false" rot="0">
              <a:off x="0" y="0"/>
              <a:ext cx="4797171" cy="4895088"/>
            </a:xfrm>
            <a:custGeom>
              <a:avLst/>
              <a:gdLst/>
              <a:ahLst/>
              <a:cxnLst/>
              <a:rect r="r" b="b" t="t" l="l"/>
              <a:pathLst>
                <a:path h="4895088" w="4797171">
                  <a:moveTo>
                    <a:pt x="0" y="0"/>
                  </a:moveTo>
                  <a:lnTo>
                    <a:pt x="4797171" y="0"/>
                  </a:lnTo>
                  <a:lnTo>
                    <a:pt x="4797171" y="4895088"/>
                  </a:lnTo>
                  <a:lnTo>
                    <a:pt x="0" y="4895088"/>
                  </a:lnTo>
                  <a:lnTo>
                    <a:pt x="0" y="0"/>
                  </a:lnTo>
                  <a:close/>
                </a:path>
              </a:pathLst>
            </a:custGeom>
            <a:blipFill>
              <a:blip r:embed="rId4"/>
              <a:stretch>
                <a:fillRect l="-28" t="0" r="-29" b="0"/>
              </a:stretch>
            </a:blipFill>
          </p:spPr>
        </p:sp>
      </p:grpSp>
      <p:grpSp>
        <p:nvGrpSpPr>
          <p:cNvPr name="Group 8" id="8"/>
          <p:cNvGrpSpPr/>
          <p:nvPr/>
        </p:nvGrpSpPr>
        <p:grpSpPr>
          <a:xfrm rot="3042606">
            <a:off x="-947227" y="8169399"/>
            <a:ext cx="4602247" cy="3514966"/>
            <a:chOff x="0" y="0"/>
            <a:chExt cx="6136329" cy="4686621"/>
          </a:xfrm>
        </p:grpSpPr>
        <p:sp>
          <p:nvSpPr>
            <p:cNvPr name="Freeform 9" id="9"/>
            <p:cNvSpPr/>
            <p:nvPr/>
          </p:nvSpPr>
          <p:spPr>
            <a:xfrm flipH="false" flipV="false" rot="0">
              <a:off x="0" y="0"/>
              <a:ext cx="6136386" cy="4686681"/>
            </a:xfrm>
            <a:custGeom>
              <a:avLst/>
              <a:gdLst/>
              <a:ahLst/>
              <a:cxnLst/>
              <a:rect r="r" b="b" t="t" l="l"/>
              <a:pathLst>
                <a:path h="4686681" w="6136386">
                  <a:moveTo>
                    <a:pt x="0" y="0"/>
                  </a:moveTo>
                  <a:lnTo>
                    <a:pt x="6136386" y="0"/>
                  </a:lnTo>
                  <a:lnTo>
                    <a:pt x="6136386" y="4686681"/>
                  </a:lnTo>
                  <a:lnTo>
                    <a:pt x="0" y="4686681"/>
                  </a:lnTo>
                  <a:lnTo>
                    <a:pt x="0" y="0"/>
                  </a:lnTo>
                  <a:close/>
                </a:path>
              </a:pathLst>
            </a:custGeom>
            <a:blipFill>
              <a:blip r:embed="rId5"/>
              <a:stretch>
                <a:fillRect l="0" t="-9" r="0" b="-7"/>
              </a:stretch>
            </a:blipFill>
          </p:spPr>
        </p:sp>
      </p:grpSp>
      <p:sp>
        <p:nvSpPr>
          <p:cNvPr name="TextBox 10" id="10"/>
          <p:cNvSpPr txBox="true"/>
          <p:nvPr/>
        </p:nvSpPr>
        <p:spPr>
          <a:xfrm rot="0">
            <a:off x="568061" y="3128264"/>
            <a:ext cx="17151879" cy="2710184"/>
          </a:xfrm>
          <a:prstGeom prst="rect">
            <a:avLst/>
          </a:prstGeom>
        </p:spPr>
        <p:txBody>
          <a:bodyPr anchor="t" rtlCol="false" tIns="0" lIns="0" bIns="0" rIns="0">
            <a:spAutoFit/>
          </a:bodyPr>
          <a:lstStyle/>
          <a:p>
            <a:pPr algn="ctr">
              <a:lnSpc>
                <a:spcPts val="10218"/>
              </a:lnSpc>
            </a:pPr>
            <a:r>
              <a:rPr lang="en-US" sz="7298">
                <a:solidFill>
                  <a:srgbClr val="000000"/>
                </a:solidFill>
                <a:latin typeface="Neue Machina Ultra-Bold"/>
              </a:rPr>
              <a:t>Introduction to Web Development</a:t>
            </a:r>
          </a:p>
        </p:txBody>
      </p:sp>
      <p:sp>
        <p:nvSpPr>
          <p:cNvPr name="TextBox 11" id="11"/>
          <p:cNvSpPr txBox="true"/>
          <p:nvPr/>
        </p:nvSpPr>
        <p:spPr>
          <a:xfrm rot="0">
            <a:off x="7640979" y="5952683"/>
            <a:ext cx="3006042" cy="486702"/>
          </a:xfrm>
          <a:prstGeom prst="rect">
            <a:avLst/>
          </a:prstGeom>
        </p:spPr>
        <p:txBody>
          <a:bodyPr anchor="t" rtlCol="false" tIns="0" lIns="0" bIns="0" rIns="0">
            <a:spAutoFit/>
          </a:bodyPr>
          <a:lstStyle/>
          <a:p>
            <a:pPr algn="ctr">
              <a:lnSpc>
                <a:spcPts val="3621"/>
              </a:lnSpc>
            </a:pPr>
            <a:r>
              <a:rPr lang="en-US" sz="2586">
                <a:solidFill>
                  <a:srgbClr val="01204C"/>
                </a:solidFill>
                <a:latin typeface="Montserrat Medium"/>
              </a:rPr>
              <a:t>Presentation</a:t>
            </a:r>
          </a:p>
        </p:txBody>
      </p:sp>
      <p:sp>
        <p:nvSpPr>
          <p:cNvPr name="TextBox 12" id="12"/>
          <p:cNvSpPr txBox="true"/>
          <p:nvPr/>
        </p:nvSpPr>
        <p:spPr>
          <a:xfrm rot="0">
            <a:off x="14108376" y="8252785"/>
            <a:ext cx="3006042" cy="505093"/>
          </a:xfrm>
          <a:prstGeom prst="rect">
            <a:avLst/>
          </a:prstGeom>
        </p:spPr>
        <p:txBody>
          <a:bodyPr anchor="t" rtlCol="false" tIns="0" lIns="0" bIns="0" rIns="0">
            <a:spAutoFit/>
          </a:bodyPr>
          <a:lstStyle/>
          <a:p>
            <a:pPr algn="ctr">
              <a:lnSpc>
                <a:spcPts val="4181"/>
              </a:lnSpc>
            </a:pPr>
            <a:r>
              <a:rPr lang="en-US" sz="2985">
                <a:solidFill>
                  <a:srgbClr val="01204C"/>
                </a:solidFill>
                <a:latin typeface="Montserrat Bold"/>
              </a:rPr>
              <a:t> - DEEPTHI.L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grpSp>
        <p:nvGrpSpPr>
          <p:cNvPr name="Group 2" id="2"/>
          <p:cNvGrpSpPr/>
          <p:nvPr/>
        </p:nvGrpSpPr>
        <p:grpSpPr>
          <a:xfrm rot="0">
            <a:off x="15020596" y="-995757"/>
            <a:ext cx="3874294" cy="2862135"/>
            <a:chOff x="0" y="0"/>
            <a:chExt cx="5165725" cy="3816180"/>
          </a:xfrm>
        </p:grpSpPr>
        <p:sp>
          <p:nvSpPr>
            <p:cNvPr name="Freeform 3" id="3"/>
            <p:cNvSpPr/>
            <p:nvPr/>
          </p:nvSpPr>
          <p:spPr>
            <a:xfrm flipH="false" flipV="false" rot="0">
              <a:off x="0" y="0"/>
              <a:ext cx="5165725" cy="3816223"/>
            </a:xfrm>
            <a:custGeom>
              <a:avLst/>
              <a:gdLst/>
              <a:ahLst/>
              <a:cxnLst/>
              <a:rect r="r" b="b" t="t" l="l"/>
              <a:pathLst>
                <a:path h="3816223" w="5165725">
                  <a:moveTo>
                    <a:pt x="0" y="0"/>
                  </a:moveTo>
                  <a:lnTo>
                    <a:pt x="5165725" y="0"/>
                  </a:lnTo>
                  <a:lnTo>
                    <a:pt x="5165725" y="3816223"/>
                  </a:lnTo>
                  <a:lnTo>
                    <a:pt x="0" y="3816223"/>
                  </a:lnTo>
                  <a:lnTo>
                    <a:pt x="0" y="0"/>
                  </a:lnTo>
                  <a:close/>
                </a:path>
              </a:pathLst>
            </a:custGeom>
            <a:blipFill>
              <a:blip r:embed="rId2"/>
              <a:stretch>
                <a:fillRect l="0" t="-69" r="0" b="-67"/>
              </a:stretch>
            </a:blipFill>
          </p:spPr>
        </p:sp>
      </p:grpSp>
      <p:grpSp>
        <p:nvGrpSpPr>
          <p:cNvPr name="Group 4" id="4"/>
          <p:cNvGrpSpPr/>
          <p:nvPr/>
        </p:nvGrpSpPr>
        <p:grpSpPr>
          <a:xfrm rot="0">
            <a:off x="-3939131" y="7550840"/>
            <a:ext cx="8959061" cy="6831284"/>
            <a:chOff x="0" y="0"/>
            <a:chExt cx="11945415" cy="9108379"/>
          </a:xfrm>
        </p:grpSpPr>
        <p:sp>
          <p:nvSpPr>
            <p:cNvPr name="Freeform 5" id="5"/>
            <p:cNvSpPr/>
            <p:nvPr/>
          </p:nvSpPr>
          <p:spPr>
            <a:xfrm flipH="false" flipV="false" rot="0">
              <a:off x="0" y="0"/>
              <a:ext cx="11945366" cy="9108440"/>
            </a:xfrm>
            <a:custGeom>
              <a:avLst/>
              <a:gdLst/>
              <a:ahLst/>
              <a:cxnLst/>
              <a:rect r="r" b="b" t="t" l="l"/>
              <a:pathLst>
                <a:path h="9108440" w="11945366">
                  <a:moveTo>
                    <a:pt x="0" y="0"/>
                  </a:moveTo>
                  <a:lnTo>
                    <a:pt x="11945366" y="0"/>
                  </a:lnTo>
                  <a:lnTo>
                    <a:pt x="11945366" y="9108440"/>
                  </a:lnTo>
                  <a:lnTo>
                    <a:pt x="0" y="9108440"/>
                  </a:lnTo>
                  <a:lnTo>
                    <a:pt x="0" y="0"/>
                  </a:lnTo>
                  <a:close/>
                </a:path>
              </a:pathLst>
            </a:custGeom>
            <a:blipFill>
              <a:blip r:embed="rId3"/>
              <a:stretch>
                <a:fillRect l="-2" t="0" r="-3" b="0"/>
              </a:stretch>
            </a:blipFill>
          </p:spPr>
        </p:sp>
      </p:grpSp>
      <p:sp>
        <p:nvSpPr>
          <p:cNvPr name="TextBox 6" id="6"/>
          <p:cNvSpPr txBox="true"/>
          <p:nvPr/>
        </p:nvSpPr>
        <p:spPr>
          <a:xfrm rot="0">
            <a:off x="1649661" y="1053808"/>
            <a:ext cx="10188313" cy="909700"/>
          </a:xfrm>
          <a:prstGeom prst="rect">
            <a:avLst/>
          </a:prstGeom>
        </p:spPr>
        <p:txBody>
          <a:bodyPr anchor="t" rtlCol="false" tIns="0" lIns="0" bIns="0" rIns="0">
            <a:spAutoFit/>
          </a:bodyPr>
          <a:lstStyle/>
          <a:p>
            <a:pPr algn="ctr">
              <a:lnSpc>
                <a:spcPts val="6441"/>
              </a:lnSpc>
            </a:pPr>
            <a:r>
              <a:rPr lang="en-US" sz="4601">
                <a:solidFill>
                  <a:srgbClr val="000000"/>
                </a:solidFill>
                <a:latin typeface="Neue Machina Ultra-Bold"/>
              </a:rPr>
              <a:t>Web Development Process</a:t>
            </a:r>
          </a:p>
        </p:txBody>
      </p:sp>
      <p:sp>
        <p:nvSpPr>
          <p:cNvPr name="Freeform 7" id="7"/>
          <p:cNvSpPr/>
          <p:nvPr/>
        </p:nvSpPr>
        <p:spPr>
          <a:xfrm flipH="false" flipV="false" rot="0">
            <a:off x="540400" y="2548678"/>
            <a:ext cx="16417343" cy="7174442"/>
          </a:xfrm>
          <a:custGeom>
            <a:avLst/>
            <a:gdLst/>
            <a:ahLst/>
            <a:cxnLst/>
            <a:rect r="r" b="b" t="t" l="l"/>
            <a:pathLst>
              <a:path h="7174442" w="16417343">
                <a:moveTo>
                  <a:pt x="0" y="0"/>
                </a:moveTo>
                <a:lnTo>
                  <a:pt x="16417343" y="0"/>
                </a:lnTo>
                <a:lnTo>
                  <a:pt x="16417343" y="7174442"/>
                </a:lnTo>
                <a:lnTo>
                  <a:pt x="0" y="717444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553670" y="1248456"/>
            <a:ext cx="1438662" cy="617922"/>
          </a:xfrm>
          <a:prstGeom prst="rect">
            <a:avLst/>
          </a:prstGeom>
        </p:spPr>
        <p:txBody>
          <a:bodyPr anchor="t" rtlCol="false" tIns="0" lIns="0" bIns="0" rIns="0">
            <a:spAutoFit/>
          </a:bodyPr>
          <a:lstStyle/>
          <a:p>
            <a:pPr algn="l">
              <a:lnSpc>
                <a:spcPts val="4458"/>
              </a:lnSpc>
            </a:pPr>
            <a:r>
              <a:rPr lang="en-US" sz="3184">
                <a:solidFill>
                  <a:srgbClr val="000000"/>
                </a:solidFill>
                <a:latin typeface="Neue Machina Ultra-Bold"/>
              </a:rPr>
              <a:t>Q5</a:t>
            </a:r>
          </a:p>
        </p:txBody>
      </p:sp>
      <p:sp>
        <p:nvSpPr>
          <p:cNvPr name="TextBox 9" id="9"/>
          <p:cNvSpPr txBox="true"/>
          <p:nvPr/>
        </p:nvSpPr>
        <p:spPr>
          <a:xfrm rot="0">
            <a:off x="1553670" y="3378167"/>
            <a:ext cx="13423548" cy="5880133"/>
          </a:xfrm>
          <a:prstGeom prst="rect">
            <a:avLst/>
          </a:prstGeom>
        </p:spPr>
        <p:txBody>
          <a:bodyPr anchor="t" rtlCol="false" tIns="0" lIns="0" bIns="0" rIns="0">
            <a:spAutoFit/>
          </a:bodyPr>
          <a:lstStyle/>
          <a:p>
            <a:pPr algn="l" marL="758823" indent="-252941" lvl="2">
              <a:lnSpc>
                <a:spcPts val="4647"/>
              </a:lnSpc>
              <a:buFont typeface="Arial"/>
              <a:buChar char="⚬"/>
            </a:pPr>
            <a:r>
              <a:rPr lang="en-US" sz="3319">
                <a:solidFill>
                  <a:srgbClr val="000000"/>
                </a:solidFill>
                <a:latin typeface="Montserrat"/>
              </a:rPr>
              <a:t>Planning : Define project goals, scope, and target audience.</a:t>
            </a:r>
          </a:p>
          <a:p>
            <a:pPr algn="l" marL="758823" indent="-252941" lvl="2">
              <a:lnSpc>
                <a:spcPts val="4647"/>
              </a:lnSpc>
              <a:buFont typeface="Arial"/>
              <a:buChar char="⚬"/>
            </a:pPr>
            <a:r>
              <a:rPr lang="en-US" sz="3319">
                <a:solidFill>
                  <a:srgbClr val="000000"/>
                </a:solidFill>
                <a:latin typeface="Montserrat"/>
              </a:rPr>
              <a:t>Design : Create wireframes, prototypes, and visual designs.</a:t>
            </a:r>
          </a:p>
          <a:p>
            <a:pPr algn="l" marL="758823" indent="-252941" lvl="2">
              <a:lnSpc>
                <a:spcPts val="4647"/>
              </a:lnSpc>
              <a:buFont typeface="Arial"/>
              <a:buChar char="⚬"/>
            </a:pPr>
            <a:r>
              <a:rPr lang="en-US" sz="3319">
                <a:solidFill>
                  <a:srgbClr val="000000"/>
                </a:solidFill>
                <a:latin typeface="Montserrat"/>
              </a:rPr>
              <a:t>Development : Write code for front-end and back-end components.</a:t>
            </a:r>
          </a:p>
          <a:p>
            <a:pPr algn="l" marL="758823" indent="-252941" lvl="2">
              <a:lnSpc>
                <a:spcPts val="4647"/>
              </a:lnSpc>
              <a:buFont typeface="Arial"/>
              <a:buChar char="⚬"/>
            </a:pPr>
            <a:r>
              <a:rPr lang="en-US" sz="3319">
                <a:solidFill>
                  <a:srgbClr val="000000"/>
                </a:solidFill>
                <a:latin typeface="Montserrat"/>
              </a:rPr>
              <a:t>Testing : Debug, test, and ensure compatibility across browsers/devices.</a:t>
            </a:r>
          </a:p>
          <a:p>
            <a:pPr algn="l" marL="758823" indent="-252941" lvl="2">
              <a:lnSpc>
                <a:spcPts val="4647"/>
              </a:lnSpc>
              <a:buFont typeface="Arial"/>
              <a:buChar char="⚬"/>
            </a:pPr>
            <a:r>
              <a:rPr lang="en-US" sz="3319">
                <a:solidFill>
                  <a:srgbClr val="000000"/>
                </a:solidFill>
                <a:latin typeface="Montserrat"/>
              </a:rPr>
              <a:t>Deployment : Launch the website/application on a server.</a:t>
            </a:r>
          </a:p>
          <a:p>
            <a:pPr algn="l" marL="758823" indent="-252941" lvl="2">
              <a:lnSpc>
                <a:spcPts val="4647"/>
              </a:lnSpc>
              <a:buFont typeface="Arial"/>
              <a:buChar char="⚬"/>
            </a:pPr>
            <a:r>
              <a:rPr lang="en-US" sz="3319">
                <a:solidFill>
                  <a:srgbClr val="000000"/>
                </a:solidFill>
                <a:latin typeface="Montserrat"/>
              </a:rPr>
              <a:t>Maintenance : Regular updates, bug fixes, and improvements</a:t>
            </a:r>
          </a:p>
          <a:p>
            <a:pPr algn="l" marL="758823" indent="-252941" lvl="2">
              <a:lnSpc>
                <a:spcPts val="4647"/>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grpSp>
        <p:nvGrpSpPr>
          <p:cNvPr name="Group 2" id="2"/>
          <p:cNvGrpSpPr/>
          <p:nvPr/>
        </p:nvGrpSpPr>
        <p:grpSpPr>
          <a:xfrm rot="0">
            <a:off x="3222467" y="3699620"/>
            <a:ext cx="2972074" cy="2957214"/>
            <a:chOff x="0" y="0"/>
            <a:chExt cx="3962765" cy="3942952"/>
          </a:xfrm>
        </p:grpSpPr>
        <p:sp>
          <p:nvSpPr>
            <p:cNvPr name="Freeform 3" id="3"/>
            <p:cNvSpPr/>
            <p:nvPr/>
          </p:nvSpPr>
          <p:spPr>
            <a:xfrm flipH="false" flipV="false" rot="0">
              <a:off x="0" y="0"/>
              <a:ext cx="3962781" cy="3942969"/>
            </a:xfrm>
            <a:custGeom>
              <a:avLst/>
              <a:gdLst/>
              <a:ahLst/>
              <a:cxnLst/>
              <a:rect r="r" b="b" t="t" l="l"/>
              <a:pathLst>
                <a:path h="3942969" w="3962781">
                  <a:moveTo>
                    <a:pt x="0" y="0"/>
                  </a:moveTo>
                  <a:lnTo>
                    <a:pt x="3962781" y="0"/>
                  </a:lnTo>
                  <a:lnTo>
                    <a:pt x="3962781" y="3942969"/>
                  </a:lnTo>
                  <a:lnTo>
                    <a:pt x="0" y="3942969"/>
                  </a:lnTo>
                  <a:lnTo>
                    <a:pt x="0" y="0"/>
                  </a:lnTo>
                  <a:close/>
                </a:path>
              </a:pathLst>
            </a:custGeom>
            <a:blipFill>
              <a:blip r:embed="rId2"/>
              <a:stretch>
                <a:fillRect l="0" t="-41" r="0" b="-41"/>
              </a:stretch>
            </a:blipFill>
          </p:spPr>
        </p:sp>
      </p:grpSp>
      <p:grpSp>
        <p:nvGrpSpPr>
          <p:cNvPr name="Group 4" id="4"/>
          <p:cNvGrpSpPr/>
          <p:nvPr/>
        </p:nvGrpSpPr>
        <p:grpSpPr>
          <a:xfrm rot="0">
            <a:off x="8109570" y="3433698"/>
            <a:ext cx="2068860" cy="3419603"/>
            <a:chOff x="0" y="0"/>
            <a:chExt cx="2758480" cy="4559471"/>
          </a:xfrm>
        </p:grpSpPr>
        <p:sp>
          <p:nvSpPr>
            <p:cNvPr name="Freeform 5" id="5"/>
            <p:cNvSpPr/>
            <p:nvPr/>
          </p:nvSpPr>
          <p:spPr>
            <a:xfrm flipH="false" flipV="false" rot="0">
              <a:off x="0" y="0"/>
              <a:ext cx="2758440" cy="4559427"/>
            </a:xfrm>
            <a:custGeom>
              <a:avLst/>
              <a:gdLst/>
              <a:ahLst/>
              <a:cxnLst/>
              <a:rect r="r" b="b" t="t" l="l"/>
              <a:pathLst>
                <a:path h="4559427" w="2758440">
                  <a:moveTo>
                    <a:pt x="0" y="0"/>
                  </a:moveTo>
                  <a:lnTo>
                    <a:pt x="2758440" y="0"/>
                  </a:lnTo>
                  <a:lnTo>
                    <a:pt x="2758440" y="4559427"/>
                  </a:lnTo>
                  <a:lnTo>
                    <a:pt x="0" y="4559427"/>
                  </a:lnTo>
                  <a:lnTo>
                    <a:pt x="0" y="0"/>
                  </a:lnTo>
                  <a:close/>
                </a:path>
              </a:pathLst>
            </a:custGeom>
            <a:blipFill>
              <a:blip r:embed="rId3"/>
              <a:stretch>
                <a:fillRect l="-45" t="0" r="-46" b="0"/>
              </a:stretch>
            </a:blipFill>
          </p:spPr>
        </p:sp>
      </p:grpSp>
      <p:grpSp>
        <p:nvGrpSpPr>
          <p:cNvPr name="Group 6" id="6"/>
          <p:cNvGrpSpPr/>
          <p:nvPr/>
        </p:nvGrpSpPr>
        <p:grpSpPr>
          <a:xfrm rot="0">
            <a:off x="12634830" y="3433698"/>
            <a:ext cx="1889331" cy="3419603"/>
            <a:chOff x="0" y="0"/>
            <a:chExt cx="2519108" cy="4559471"/>
          </a:xfrm>
        </p:grpSpPr>
        <p:sp>
          <p:nvSpPr>
            <p:cNvPr name="Freeform 7" id="7"/>
            <p:cNvSpPr/>
            <p:nvPr/>
          </p:nvSpPr>
          <p:spPr>
            <a:xfrm flipH="false" flipV="false" rot="0">
              <a:off x="0" y="0"/>
              <a:ext cx="2519045" cy="4559427"/>
            </a:xfrm>
            <a:custGeom>
              <a:avLst/>
              <a:gdLst/>
              <a:ahLst/>
              <a:cxnLst/>
              <a:rect r="r" b="b" t="t" l="l"/>
              <a:pathLst>
                <a:path h="4559427" w="2519045">
                  <a:moveTo>
                    <a:pt x="0" y="0"/>
                  </a:moveTo>
                  <a:lnTo>
                    <a:pt x="2519045" y="0"/>
                  </a:lnTo>
                  <a:lnTo>
                    <a:pt x="2519045" y="4559427"/>
                  </a:lnTo>
                  <a:lnTo>
                    <a:pt x="0" y="4559427"/>
                  </a:lnTo>
                  <a:lnTo>
                    <a:pt x="0" y="0"/>
                  </a:lnTo>
                  <a:close/>
                </a:path>
              </a:pathLst>
            </a:custGeom>
            <a:blipFill>
              <a:blip r:embed="rId4"/>
              <a:stretch>
                <a:fillRect l="-77" t="0" r="-80" b="0"/>
              </a:stretch>
            </a:blipFill>
          </p:spPr>
        </p:sp>
      </p:grpSp>
      <p:grpSp>
        <p:nvGrpSpPr>
          <p:cNvPr name="Group 8" id="8"/>
          <p:cNvGrpSpPr/>
          <p:nvPr/>
        </p:nvGrpSpPr>
        <p:grpSpPr>
          <a:xfrm rot="0">
            <a:off x="6686831" y="9562447"/>
            <a:ext cx="410361" cy="471680"/>
            <a:chOff x="0" y="0"/>
            <a:chExt cx="547148" cy="628907"/>
          </a:xfrm>
        </p:grpSpPr>
        <p:sp>
          <p:nvSpPr>
            <p:cNvPr name="Freeform 9" id="9"/>
            <p:cNvSpPr/>
            <p:nvPr/>
          </p:nvSpPr>
          <p:spPr>
            <a:xfrm flipH="false" flipV="false" rot="0">
              <a:off x="0" y="0"/>
              <a:ext cx="547116" cy="628904"/>
            </a:xfrm>
            <a:custGeom>
              <a:avLst/>
              <a:gdLst/>
              <a:ahLst/>
              <a:cxnLst/>
              <a:rect r="r" b="b" t="t" l="l"/>
              <a:pathLst>
                <a:path h="628904" w="547116">
                  <a:moveTo>
                    <a:pt x="0" y="0"/>
                  </a:moveTo>
                  <a:lnTo>
                    <a:pt x="547116" y="0"/>
                  </a:lnTo>
                  <a:lnTo>
                    <a:pt x="547116" y="628904"/>
                  </a:lnTo>
                  <a:lnTo>
                    <a:pt x="0" y="628904"/>
                  </a:lnTo>
                  <a:lnTo>
                    <a:pt x="0" y="0"/>
                  </a:lnTo>
                  <a:close/>
                </a:path>
              </a:pathLst>
            </a:custGeom>
            <a:blipFill>
              <a:blip r:embed="rId5"/>
              <a:stretch>
                <a:fillRect l="0" t="-44" r="-5" b="-45"/>
              </a:stretch>
            </a:blipFill>
          </p:spPr>
        </p:sp>
      </p:grpSp>
      <p:sp>
        <p:nvSpPr>
          <p:cNvPr name="TextBox 10" id="10"/>
          <p:cNvSpPr txBox="true"/>
          <p:nvPr/>
        </p:nvSpPr>
        <p:spPr>
          <a:xfrm rot="0">
            <a:off x="1535688" y="318741"/>
            <a:ext cx="15419562" cy="1571907"/>
          </a:xfrm>
          <a:prstGeom prst="rect">
            <a:avLst/>
          </a:prstGeom>
        </p:spPr>
        <p:txBody>
          <a:bodyPr anchor="t" rtlCol="false" tIns="0" lIns="0" bIns="0" rIns="0">
            <a:spAutoFit/>
          </a:bodyPr>
          <a:lstStyle/>
          <a:p>
            <a:pPr algn="ctr">
              <a:lnSpc>
                <a:spcPts val="11307"/>
              </a:lnSpc>
            </a:pPr>
            <a:r>
              <a:rPr lang="en-US" sz="8076">
                <a:solidFill>
                  <a:srgbClr val="000000"/>
                </a:solidFill>
                <a:latin typeface="Neue Machina Ultra-Bold"/>
              </a:rPr>
              <a:t>Career Opportunities</a:t>
            </a:r>
          </a:p>
        </p:txBody>
      </p:sp>
      <p:sp>
        <p:nvSpPr>
          <p:cNvPr name="TextBox 11" id="11"/>
          <p:cNvSpPr txBox="true"/>
          <p:nvPr/>
        </p:nvSpPr>
        <p:spPr>
          <a:xfrm rot="0">
            <a:off x="2783511" y="7841082"/>
            <a:ext cx="3913780" cy="792556"/>
          </a:xfrm>
          <a:prstGeom prst="rect">
            <a:avLst/>
          </a:prstGeom>
        </p:spPr>
        <p:txBody>
          <a:bodyPr anchor="t" rtlCol="false" tIns="0" lIns="0" bIns="0" rIns="0">
            <a:spAutoFit/>
          </a:bodyPr>
          <a:lstStyle/>
          <a:p>
            <a:pPr algn="ctr">
              <a:lnSpc>
                <a:spcPts val="3014"/>
              </a:lnSpc>
            </a:pPr>
            <a:r>
              <a:rPr lang="en-US" sz="2153">
                <a:solidFill>
                  <a:srgbClr val="000000"/>
                </a:solidFill>
                <a:latin typeface="Montserrat"/>
              </a:rPr>
              <a:t>Front-End, Back-End, or Full-Stack.</a:t>
            </a:r>
          </a:p>
        </p:txBody>
      </p:sp>
      <p:sp>
        <p:nvSpPr>
          <p:cNvPr name="TextBox 12" id="12"/>
          <p:cNvSpPr txBox="true"/>
          <p:nvPr/>
        </p:nvSpPr>
        <p:spPr>
          <a:xfrm rot="0">
            <a:off x="2783511" y="7075737"/>
            <a:ext cx="3871284" cy="653470"/>
          </a:xfrm>
          <a:prstGeom prst="rect">
            <a:avLst/>
          </a:prstGeom>
        </p:spPr>
        <p:txBody>
          <a:bodyPr anchor="t" rtlCol="false" tIns="0" lIns="0" bIns="0" rIns="0">
            <a:spAutoFit/>
          </a:bodyPr>
          <a:lstStyle/>
          <a:p>
            <a:pPr algn="ctr">
              <a:lnSpc>
                <a:spcPts val="4816"/>
              </a:lnSpc>
            </a:pPr>
            <a:r>
              <a:rPr lang="en-US" sz="3439">
                <a:solidFill>
                  <a:srgbClr val="000000"/>
                </a:solidFill>
                <a:latin typeface="Montserrat Bold"/>
              </a:rPr>
              <a:t>Web Developer</a:t>
            </a:r>
          </a:p>
        </p:txBody>
      </p:sp>
      <p:sp>
        <p:nvSpPr>
          <p:cNvPr name="TextBox 13" id="13"/>
          <p:cNvSpPr txBox="true"/>
          <p:nvPr/>
        </p:nvSpPr>
        <p:spPr>
          <a:xfrm rot="0">
            <a:off x="7446642" y="7841082"/>
            <a:ext cx="3394715" cy="1320499"/>
          </a:xfrm>
          <a:prstGeom prst="rect">
            <a:avLst/>
          </a:prstGeom>
        </p:spPr>
        <p:txBody>
          <a:bodyPr anchor="t" rtlCol="false" tIns="0" lIns="0" bIns="0" rIns="0">
            <a:spAutoFit/>
          </a:bodyPr>
          <a:lstStyle/>
          <a:p>
            <a:pPr algn="ctr">
              <a:lnSpc>
                <a:spcPts val="3441"/>
              </a:lnSpc>
            </a:pPr>
            <a:r>
              <a:rPr lang="en-US" sz="2457">
                <a:solidFill>
                  <a:srgbClr val="000000"/>
                </a:solidFill>
                <a:latin typeface="Montserrat"/>
              </a:rPr>
              <a:t>Focuses on user interface and user experience.</a:t>
            </a:r>
          </a:p>
        </p:txBody>
      </p:sp>
      <p:sp>
        <p:nvSpPr>
          <p:cNvPr name="TextBox 14" id="14"/>
          <p:cNvSpPr txBox="true"/>
          <p:nvPr/>
        </p:nvSpPr>
        <p:spPr>
          <a:xfrm rot="0">
            <a:off x="7097193" y="7148270"/>
            <a:ext cx="4195084" cy="696897"/>
          </a:xfrm>
          <a:prstGeom prst="rect">
            <a:avLst/>
          </a:prstGeom>
        </p:spPr>
        <p:txBody>
          <a:bodyPr anchor="t" rtlCol="false" tIns="0" lIns="0" bIns="0" rIns="0">
            <a:spAutoFit/>
          </a:bodyPr>
          <a:lstStyle/>
          <a:p>
            <a:pPr algn="ctr">
              <a:lnSpc>
                <a:spcPts val="5218"/>
              </a:lnSpc>
            </a:pPr>
            <a:r>
              <a:rPr lang="en-US" sz="3727">
                <a:solidFill>
                  <a:srgbClr val="000000"/>
                </a:solidFill>
                <a:latin typeface="Montserrat Bold"/>
              </a:rPr>
              <a:t>UI/UX Designer</a:t>
            </a:r>
          </a:p>
        </p:txBody>
      </p:sp>
      <p:sp>
        <p:nvSpPr>
          <p:cNvPr name="TextBox 15" id="15"/>
          <p:cNvSpPr txBox="true"/>
          <p:nvPr/>
        </p:nvSpPr>
        <p:spPr>
          <a:xfrm rot="0">
            <a:off x="12047540" y="8094912"/>
            <a:ext cx="3540190" cy="812840"/>
          </a:xfrm>
          <a:prstGeom prst="rect">
            <a:avLst/>
          </a:prstGeom>
        </p:spPr>
        <p:txBody>
          <a:bodyPr anchor="t" rtlCol="false" tIns="0" lIns="0" bIns="0" rIns="0">
            <a:spAutoFit/>
          </a:bodyPr>
          <a:lstStyle/>
          <a:p>
            <a:pPr algn="ctr">
              <a:lnSpc>
                <a:spcPts val="3102"/>
              </a:lnSpc>
            </a:pPr>
            <a:r>
              <a:rPr lang="en-US" sz="2215">
                <a:solidFill>
                  <a:srgbClr val="000000"/>
                </a:solidFill>
                <a:latin typeface="Montserrat"/>
              </a:rPr>
              <a:t>Utilizes web for marketing campaigns.</a:t>
            </a:r>
          </a:p>
        </p:txBody>
      </p:sp>
      <p:sp>
        <p:nvSpPr>
          <p:cNvPr name="TextBox 16" id="16"/>
          <p:cNvSpPr txBox="true"/>
          <p:nvPr/>
        </p:nvSpPr>
        <p:spPr>
          <a:xfrm rot="0">
            <a:off x="11730427" y="7258212"/>
            <a:ext cx="4174417" cy="586955"/>
          </a:xfrm>
          <a:prstGeom prst="rect">
            <a:avLst/>
          </a:prstGeom>
        </p:spPr>
        <p:txBody>
          <a:bodyPr anchor="t" rtlCol="false" tIns="0" lIns="0" bIns="0" rIns="0">
            <a:spAutoFit/>
          </a:bodyPr>
          <a:lstStyle/>
          <a:p>
            <a:pPr algn="ctr">
              <a:lnSpc>
                <a:spcPts val="4377"/>
              </a:lnSpc>
            </a:pPr>
            <a:r>
              <a:rPr lang="en-US" sz="3126">
                <a:solidFill>
                  <a:srgbClr val="000000"/>
                </a:solidFill>
                <a:latin typeface="Montserrat Bold"/>
              </a:rPr>
              <a:t>Digital Marketing</a:t>
            </a:r>
          </a:p>
        </p:txBody>
      </p:sp>
      <p:sp>
        <p:nvSpPr>
          <p:cNvPr name="TextBox 17" id="17"/>
          <p:cNvSpPr txBox="true"/>
          <p:nvPr/>
        </p:nvSpPr>
        <p:spPr>
          <a:xfrm rot="0">
            <a:off x="6461908" y="9380656"/>
            <a:ext cx="5567122" cy="653470"/>
          </a:xfrm>
          <a:prstGeom prst="rect">
            <a:avLst/>
          </a:prstGeom>
        </p:spPr>
        <p:txBody>
          <a:bodyPr anchor="t" rtlCol="false" tIns="0" lIns="0" bIns="0" rIns="0">
            <a:spAutoFit/>
          </a:bodyPr>
          <a:lstStyle/>
          <a:p>
            <a:pPr algn="ctr">
              <a:lnSpc>
                <a:spcPts val="4816"/>
              </a:lnSpc>
            </a:pPr>
            <a:r>
              <a:rPr lang="en-US" sz="3439">
                <a:solidFill>
                  <a:srgbClr val="000000"/>
                </a:solidFill>
                <a:latin typeface="Montserrat Bold"/>
              </a:rPr>
              <a:t>AND MANY MORE.</a:t>
            </a:r>
          </a:p>
        </p:txBody>
      </p:sp>
      <p:sp>
        <p:nvSpPr>
          <p:cNvPr name="TextBox 18" id="18"/>
          <p:cNvSpPr txBox="true"/>
          <p:nvPr/>
        </p:nvSpPr>
        <p:spPr>
          <a:xfrm rot="0">
            <a:off x="9144000" y="158302"/>
            <a:ext cx="1438662" cy="617922"/>
          </a:xfrm>
          <a:prstGeom prst="rect">
            <a:avLst/>
          </a:prstGeom>
        </p:spPr>
        <p:txBody>
          <a:bodyPr anchor="t" rtlCol="false" tIns="0" lIns="0" bIns="0" rIns="0">
            <a:spAutoFit/>
          </a:bodyPr>
          <a:lstStyle/>
          <a:p>
            <a:pPr algn="l">
              <a:lnSpc>
                <a:spcPts val="4458"/>
              </a:lnSpc>
            </a:pPr>
            <a:r>
              <a:rPr lang="en-US" sz="3184">
                <a:solidFill>
                  <a:srgbClr val="000000"/>
                </a:solidFill>
                <a:latin typeface="Neue Machina Ultra-Bold"/>
              </a:rPr>
              <a:t>Q6</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grpSp>
        <p:nvGrpSpPr>
          <p:cNvPr name="Group 2" id="2"/>
          <p:cNvGrpSpPr/>
          <p:nvPr/>
        </p:nvGrpSpPr>
        <p:grpSpPr>
          <a:xfrm rot="0">
            <a:off x="15869971" y="8535586"/>
            <a:ext cx="2778658" cy="2285446"/>
            <a:chOff x="0" y="0"/>
            <a:chExt cx="3704877" cy="3047261"/>
          </a:xfrm>
        </p:grpSpPr>
        <p:sp>
          <p:nvSpPr>
            <p:cNvPr name="Freeform 3" id="3"/>
            <p:cNvSpPr/>
            <p:nvPr/>
          </p:nvSpPr>
          <p:spPr>
            <a:xfrm flipH="false" flipV="false" rot="0">
              <a:off x="0" y="0"/>
              <a:ext cx="3704844" cy="3047238"/>
            </a:xfrm>
            <a:custGeom>
              <a:avLst/>
              <a:gdLst/>
              <a:ahLst/>
              <a:cxnLst/>
              <a:rect r="r" b="b" t="t" l="l"/>
              <a:pathLst>
                <a:path h="3047238" w="3704844">
                  <a:moveTo>
                    <a:pt x="0" y="0"/>
                  </a:moveTo>
                  <a:lnTo>
                    <a:pt x="3704844" y="0"/>
                  </a:lnTo>
                  <a:lnTo>
                    <a:pt x="3704844" y="3047238"/>
                  </a:lnTo>
                  <a:lnTo>
                    <a:pt x="0" y="3047238"/>
                  </a:lnTo>
                  <a:lnTo>
                    <a:pt x="0" y="0"/>
                  </a:lnTo>
                  <a:close/>
                </a:path>
              </a:pathLst>
            </a:custGeom>
            <a:blipFill>
              <a:blip r:embed="rId2"/>
              <a:stretch>
                <a:fillRect l="-11" t="0" r="-12" b="0"/>
              </a:stretch>
            </a:blipFill>
          </p:spPr>
        </p:sp>
      </p:grpSp>
      <p:grpSp>
        <p:nvGrpSpPr>
          <p:cNvPr name="Group 4" id="4"/>
          <p:cNvGrpSpPr/>
          <p:nvPr/>
        </p:nvGrpSpPr>
        <p:grpSpPr>
          <a:xfrm rot="0">
            <a:off x="14020057" y="-2331083"/>
            <a:ext cx="4903845" cy="5636604"/>
            <a:chOff x="0" y="0"/>
            <a:chExt cx="6538460" cy="7515472"/>
          </a:xfrm>
        </p:grpSpPr>
        <p:sp>
          <p:nvSpPr>
            <p:cNvPr name="Freeform 5" id="5"/>
            <p:cNvSpPr/>
            <p:nvPr/>
          </p:nvSpPr>
          <p:spPr>
            <a:xfrm flipH="true" flipV="false" rot="0">
              <a:off x="0" y="0"/>
              <a:ext cx="6538468" cy="7515479"/>
            </a:xfrm>
            <a:custGeom>
              <a:avLst/>
              <a:gdLst/>
              <a:ahLst/>
              <a:cxnLst/>
              <a:rect r="r" b="b" t="t" l="l"/>
              <a:pathLst>
                <a:path h="7515479" w="6538468">
                  <a:moveTo>
                    <a:pt x="6538468" y="0"/>
                  </a:moveTo>
                  <a:lnTo>
                    <a:pt x="0" y="0"/>
                  </a:lnTo>
                  <a:lnTo>
                    <a:pt x="0" y="7515479"/>
                  </a:lnTo>
                  <a:lnTo>
                    <a:pt x="6538468" y="7515479"/>
                  </a:lnTo>
                  <a:lnTo>
                    <a:pt x="6538468" y="0"/>
                  </a:lnTo>
                  <a:close/>
                </a:path>
              </a:pathLst>
            </a:custGeom>
            <a:blipFill>
              <a:blip r:embed="rId3"/>
              <a:stretch>
                <a:fillRect l="0" t="-44" r="0" b="-44"/>
              </a:stretch>
            </a:blipFill>
          </p:spPr>
        </p:sp>
      </p:grpSp>
      <p:sp>
        <p:nvSpPr>
          <p:cNvPr name="TextBox 6" id="6"/>
          <p:cNvSpPr txBox="true"/>
          <p:nvPr/>
        </p:nvSpPr>
        <p:spPr>
          <a:xfrm rot="0">
            <a:off x="1690934" y="228772"/>
            <a:ext cx="11130050" cy="1314106"/>
          </a:xfrm>
          <a:prstGeom prst="rect">
            <a:avLst/>
          </a:prstGeom>
        </p:spPr>
        <p:txBody>
          <a:bodyPr anchor="t" rtlCol="false" tIns="0" lIns="0" bIns="0" rIns="0">
            <a:spAutoFit/>
          </a:bodyPr>
          <a:lstStyle/>
          <a:p>
            <a:pPr algn="l">
              <a:lnSpc>
                <a:spcPts val="9468"/>
              </a:lnSpc>
            </a:pPr>
            <a:r>
              <a:rPr lang="en-US" sz="6763">
                <a:solidFill>
                  <a:srgbClr val="000000"/>
                </a:solidFill>
                <a:latin typeface="Neue Machina Ultra-Bold"/>
              </a:rPr>
              <a:t> Conclusion</a:t>
            </a:r>
          </a:p>
        </p:txBody>
      </p:sp>
      <p:sp>
        <p:nvSpPr>
          <p:cNvPr name="Freeform 7" id="7"/>
          <p:cNvSpPr/>
          <p:nvPr/>
        </p:nvSpPr>
        <p:spPr>
          <a:xfrm flipH="false" flipV="false" rot="0">
            <a:off x="1424101" y="1994323"/>
            <a:ext cx="13567513" cy="7263977"/>
          </a:xfrm>
          <a:custGeom>
            <a:avLst/>
            <a:gdLst/>
            <a:ahLst/>
            <a:cxnLst/>
            <a:rect r="r" b="b" t="t" l="l"/>
            <a:pathLst>
              <a:path h="7263977" w="13567513">
                <a:moveTo>
                  <a:pt x="0" y="0"/>
                </a:moveTo>
                <a:lnTo>
                  <a:pt x="13567513" y="0"/>
                </a:lnTo>
                <a:lnTo>
                  <a:pt x="13567513" y="7263977"/>
                </a:lnTo>
                <a:lnTo>
                  <a:pt x="0" y="72639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690934" y="2208135"/>
            <a:ext cx="12191666" cy="7050165"/>
          </a:xfrm>
          <a:prstGeom prst="rect">
            <a:avLst/>
          </a:prstGeom>
        </p:spPr>
        <p:txBody>
          <a:bodyPr anchor="t" rtlCol="false" tIns="0" lIns="0" bIns="0" rIns="0">
            <a:spAutoFit/>
          </a:bodyPr>
          <a:lstStyle/>
          <a:p>
            <a:pPr algn="l" marL="758823" indent="-252941" lvl="2">
              <a:lnSpc>
                <a:spcPts val="4647"/>
              </a:lnSpc>
              <a:buFont typeface="Arial"/>
              <a:buChar char="⚬"/>
            </a:pPr>
            <a:r>
              <a:rPr lang="en-US" sz="3319">
                <a:solidFill>
                  <a:srgbClr val="000000"/>
                </a:solidFill>
                <a:latin typeface="Montserrat"/>
              </a:rPr>
              <a:t>Web development is essential in the digital era.</a:t>
            </a:r>
          </a:p>
          <a:p>
            <a:pPr algn="l" marL="758823" indent="-252941" lvl="2">
              <a:lnSpc>
                <a:spcPts val="4647"/>
              </a:lnSpc>
            </a:pPr>
          </a:p>
          <a:p>
            <a:pPr algn="l" marL="758823" indent="-252941" lvl="2">
              <a:lnSpc>
                <a:spcPts val="4647"/>
              </a:lnSpc>
              <a:buFont typeface="Arial"/>
              <a:buChar char="⚬"/>
            </a:pPr>
            <a:r>
              <a:rPr lang="en-US" sz="3319">
                <a:solidFill>
                  <a:srgbClr val="000000"/>
                </a:solidFill>
                <a:latin typeface="Montserrat"/>
              </a:rPr>
              <a:t>It involves front-end and back-end development, using various technologies and tools.</a:t>
            </a:r>
          </a:p>
          <a:p>
            <a:pPr algn="l" marL="758823" indent="-252941" lvl="2">
              <a:lnSpc>
                <a:spcPts val="4647"/>
              </a:lnSpc>
            </a:pPr>
          </a:p>
          <a:p>
            <a:pPr algn="l" marL="758823" indent="-252941" lvl="2">
              <a:lnSpc>
                <a:spcPts val="4647"/>
              </a:lnSpc>
              <a:buFont typeface="Arial"/>
              <a:buChar char="⚬"/>
            </a:pPr>
            <a:r>
              <a:rPr lang="en-US" sz="3319">
                <a:solidFill>
                  <a:srgbClr val="000000"/>
                </a:solidFill>
                <a:latin typeface="Montserrat"/>
              </a:rPr>
              <a:t>The web development process includes planning, design, development, testing, deployment, and maintenance.</a:t>
            </a:r>
          </a:p>
          <a:p>
            <a:pPr algn="l" marL="758823" indent="-252941" lvl="2">
              <a:lnSpc>
                <a:spcPts val="4647"/>
              </a:lnSpc>
            </a:pPr>
          </a:p>
          <a:p>
            <a:pPr algn="l" marL="758823" indent="-252941" lvl="2">
              <a:lnSpc>
                <a:spcPts val="4647"/>
              </a:lnSpc>
              <a:buFont typeface="Arial"/>
              <a:buChar char="⚬"/>
            </a:pPr>
            <a:r>
              <a:rPr lang="en-US" sz="3319">
                <a:solidFill>
                  <a:srgbClr val="000000"/>
                </a:solidFill>
                <a:latin typeface="Montserrat"/>
              </a:rPr>
              <a:t>A wide range of career opportunities exists in the web development field.</a:t>
            </a:r>
          </a:p>
          <a:p>
            <a:pPr algn="l" marL="758823" indent="-252941" lvl="2">
              <a:lnSpc>
                <a:spcPts val="4647"/>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grpSp>
        <p:nvGrpSpPr>
          <p:cNvPr name="Group 2" id="2"/>
          <p:cNvGrpSpPr/>
          <p:nvPr/>
        </p:nvGrpSpPr>
        <p:grpSpPr>
          <a:xfrm rot="0">
            <a:off x="13205205" y="4667812"/>
            <a:ext cx="8893252" cy="8315191"/>
            <a:chOff x="0" y="0"/>
            <a:chExt cx="11857669" cy="11086921"/>
          </a:xfrm>
        </p:grpSpPr>
        <p:sp>
          <p:nvSpPr>
            <p:cNvPr name="Freeform 3" id="3"/>
            <p:cNvSpPr/>
            <p:nvPr/>
          </p:nvSpPr>
          <p:spPr>
            <a:xfrm flipH="false" flipV="false" rot="0">
              <a:off x="0" y="0"/>
              <a:ext cx="11857609" cy="11086973"/>
            </a:xfrm>
            <a:custGeom>
              <a:avLst/>
              <a:gdLst/>
              <a:ahLst/>
              <a:cxnLst/>
              <a:rect r="r" b="b" t="t" l="l"/>
              <a:pathLst>
                <a:path h="11086973" w="11857609">
                  <a:moveTo>
                    <a:pt x="0" y="0"/>
                  </a:moveTo>
                  <a:lnTo>
                    <a:pt x="11857609" y="0"/>
                  </a:lnTo>
                  <a:lnTo>
                    <a:pt x="11857609" y="11086973"/>
                  </a:lnTo>
                  <a:lnTo>
                    <a:pt x="0" y="11086973"/>
                  </a:lnTo>
                  <a:lnTo>
                    <a:pt x="0" y="0"/>
                  </a:lnTo>
                  <a:close/>
                </a:path>
              </a:pathLst>
            </a:custGeom>
            <a:blipFill>
              <a:blip r:embed="rId2"/>
              <a:stretch>
                <a:fillRect l="-17" t="0" r="-18" b="0"/>
              </a:stretch>
            </a:blipFill>
          </p:spPr>
        </p:sp>
      </p:grpSp>
      <p:grpSp>
        <p:nvGrpSpPr>
          <p:cNvPr name="Group 4" id="4"/>
          <p:cNvGrpSpPr/>
          <p:nvPr/>
        </p:nvGrpSpPr>
        <p:grpSpPr>
          <a:xfrm rot="1365435">
            <a:off x="-3790155" y="-730855"/>
            <a:ext cx="6282382" cy="6378053"/>
            <a:chOff x="0" y="0"/>
            <a:chExt cx="8376509" cy="8504071"/>
          </a:xfrm>
        </p:grpSpPr>
        <p:sp>
          <p:nvSpPr>
            <p:cNvPr name="Freeform 5" id="5"/>
            <p:cNvSpPr/>
            <p:nvPr/>
          </p:nvSpPr>
          <p:spPr>
            <a:xfrm flipH="false" flipV="false" rot="0">
              <a:off x="0" y="0"/>
              <a:ext cx="8376539" cy="8504047"/>
            </a:xfrm>
            <a:custGeom>
              <a:avLst/>
              <a:gdLst/>
              <a:ahLst/>
              <a:cxnLst/>
              <a:rect r="r" b="b" t="t" l="l"/>
              <a:pathLst>
                <a:path h="8504047" w="8376539">
                  <a:moveTo>
                    <a:pt x="0" y="0"/>
                  </a:moveTo>
                  <a:lnTo>
                    <a:pt x="8376539" y="0"/>
                  </a:lnTo>
                  <a:lnTo>
                    <a:pt x="8376539" y="8504047"/>
                  </a:lnTo>
                  <a:lnTo>
                    <a:pt x="0" y="8504047"/>
                  </a:lnTo>
                  <a:lnTo>
                    <a:pt x="0" y="0"/>
                  </a:lnTo>
                  <a:close/>
                </a:path>
              </a:pathLst>
            </a:custGeom>
            <a:blipFill>
              <a:blip r:embed="rId3"/>
              <a:stretch>
                <a:fillRect l="0" t="-46" r="0" b="-46"/>
              </a:stretch>
            </a:blipFill>
          </p:spPr>
        </p:sp>
      </p:grpSp>
      <p:sp>
        <p:nvSpPr>
          <p:cNvPr name="TextBox 6" id="6"/>
          <p:cNvSpPr txBox="true"/>
          <p:nvPr/>
        </p:nvSpPr>
        <p:spPr>
          <a:xfrm rot="0">
            <a:off x="3114758" y="4534658"/>
            <a:ext cx="12058484" cy="1008134"/>
          </a:xfrm>
          <a:prstGeom prst="rect">
            <a:avLst/>
          </a:prstGeom>
        </p:spPr>
        <p:txBody>
          <a:bodyPr anchor="t" rtlCol="false" tIns="0" lIns="0" bIns="0" rIns="0">
            <a:spAutoFit/>
          </a:bodyPr>
          <a:lstStyle/>
          <a:p>
            <a:pPr algn="ctr">
              <a:lnSpc>
                <a:spcPts val="7383"/>
              </a:lnSpc>
            </a:pPr>
            <a:r>
              <a:rPr lang="en-US" sz="5273">
                <a:solidFill>
                  <a:srgbClr val="000000"/>
                </a:solidFill>
                <a:latin typeface="Neue Machina Ultra-Bold"/>
              </a:rPr>
              <a:t>Thank you for your attention!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grpSp>
        <p:nvGrpSpPr>
          <p:cNvPr name="Group 2" id="2"/>
          <p:cNvGrpSpPr/>
          <p:nvPr/>
        </p:nvGrpSpPr>
        <p:grpSpPr>
          <a:xfrm rot="5400000">
            <a:off x="11928816" y="449266"/>
            <a:ext cx="12718369" cy="9388469"/>
            <a:chOff x="0" y="0"/>
            <a:chExt cx="16957825" cy="12517959"/>
          </a:xfrm>
        </p:grpSpPr>
        <p:sp>
          <p:nvSpPr>
            <p:cNvPr name="Freeform 3" id="3"/>
            <p:cNvSpPr/>
            <p:nvPr/>
          </p:nvSpPr>
          <p:spPr>
            <a:xfrm flipH="false" flipV="false" rot="0">
              <a:off x="0" y="0"/>
              <a:ext cx="16957802" cy="12518009"/>
            </a:xfrm>
            <a:custGeom>
              <a:avLst/>
              <a:gdLst/>
              <a:ahLst/>
              <a:cxnLst/>
              <a:rect r="r" b="b" t="t" l="l"/>
              <a:pathLst>
                <a:path h="12518009" w="16957802">
                  <a:moveTo>
                    <a:pt x="0" y="0"/>
                  </a:moveTo>
                  <a:lnTo>
                    <a:pt x="16957802" y="0"/>
                  </a:lnTo>
                  <a:lnTo>
                    <a:pt x="16957802" y="12518009"/>
                  </a:lnTo>
                  <a:lnTo>
                    <a:pt x="0" y="12518009"/>
                  </a:lnTo>
                  <a:lnTo>
                    <a:pt x="0" y="0"/>
                  </a:lnTo>
                  <a:close/>
                </a:path>
              </a:pathLst>
            </a:custGeom>
            <a:blipFill>
              <a:blip r:embed="rId2"/>
              <a:stretch>
                <a:fillRect l="0" t="-40" r="0" b="-39"/>
              </a:stretch>
            </a:blipFill>
          </p:spPr>
        </p:sp>
      </p:grpSp>
      <p:grpSp>
        <p:nvGrpSpPr>
          <p:cNvPr name="Group 4" id="4"/>
          <p:cNvGrpSpPr/>
          <p:nvPr/>
        </p:nvGrpSpPr>
        <p:grpSpPr>
          <a:xfrm rot="0">
            <a:off x="-1823539" y="2903539"/>
            <a:ext cx="5366128" cy="5017329"/>
            <a:chOff x="0" y="0"/>
            <a:chExt cx="7154837" cy="6689772"/>
          </a:xfrm>
        </p:grpSpPr>
        <p:sp>
          <p:nvSpPr>
            <p:cNvPr name="Freeform 5" id="5"/>
            <p:cNvSpPr/>
            <p:nvPr/>
          </p:nvSpPr>
          <p:spPr>
            <a:xfrm flipH="false" flipV="false" rot="0">
              <a:off x="0" y="0"/>
              <a:ext cx="7154799" cy="6689725"/>
            </a:xfrm>
            <a:custGeom>
              <a:avLst/>
              <a:gdLst/>
              <a:ahLst/>
              <a:cxnLst/>
              <a:rect r="r" b="b" t="t" l="l"/>
              <a:pathLst>
                <a:path h="6689725" w="7154799">
                  <a:moveTo>
                    <a:pt x="0" y="0"/>
                  </a:moveTo>
                  <a:lnTo>
                    <a:pt x="7154799" y="0"/>
                  </a:lnTo>
                  <a:lnTo>
                    <a:pt x="7154799" y="6689725"/>
                  </a:lnTo>
                  <a:lnTo>
                    <a:pt x="0" y="6689725"/>
                  </a:lnTo>
                  <a:lnTo>
                    <a:pt x="0" y="0"/>
                  </a:lnTo>
                  <a:close/>
                </a:path>
              </a:pathLst>
            </a:custGeom>
            <a:blipFill>
              <a:blip r:embed="rId3"/>
              <a:stretch>
                <a:fillRect l="-17" t="0" r="-18" b="0"/>
              </a:stretch>
            </a:blipFill>
          </p:spPr>
        </p:sp>
      </p:grpSp>
      <p:sp>
        <p:nvSpPr>
          <p:cNvPr name="TextBox 6" id="6"/>
          <p:cNvSpPr txBox="true"/>
          <p:nvPr/>
        </p:nvSpPr>
        <p:spPr>
          <a:xfrm rot="0">
            <a:off x="3254622" y="740793"/>
            <a:ext cx="12166553" cy="2450497"/>
          </a:xfrm>
          <a:prstGeom prst="rect">
            <a:avLst/>
          </a:prstGeom>
        </p:spPr>
        <p:txBody>
          <a:bodyPr anchor="t" rtlCol="false" tIns="0" lIns="0" bIns="0" rIns="0">
            <a:spAutoFit/>
          </a:bodyPr>
          <a:lstStyle/>
          <a:p>
            <a:pPr algn="ctr">
              <a:lnSpc>
                <a:spcPts val="17899"/>
              </a:lnSpc>
            </a:pPr>
            <a:r>
              <a:rPr lang="en-US" sz="12785">
                <a:solidFill>
                  <a:srgbClr val="000000"/>
                </a:solidFill>
                <a:latin typeface="Neue Machina Ultra-Bold"/>
              </a:rPr>
              <a:t>Agenda</a:t>
            </a:r>
          </a:p>
        </p:txBody>
      </p:sp>
      <p:sp>
        <p:nvSpPr>
          <p:cNvPr name="TextBox 7" id="7"/>
          <p:cNvSpPr txBox="true"/>
          <p:nvPr/>
        </p:nvSpPr>
        <p:spPr>
          <a:xfrm rot="0">
            <a:off x="3975776" y="3970074"/>
            <a:ext cx="11192108" cy="4996453"/>
          </a:xfrm>
          <a:prstGeom prst="rect">
            <a:avLst/>
          </a:prstGeom>
        </p:spPr>
        <p:txBody>
          <a:bodyPr anchor="t" rtlCol="false" tIns="0" lIns="0" bIns="0" rIns="0">
            <a:spAutoFit/>
          </a:bodyPr>
          <a:lstStyle/>
          <a:p>
            <a:pPr algn="l" marL="929271" indent="-309757" lvl="2">
              <a:lnSpc>
                <a:spcPts val="5691"/>
              </a:lnSpc>
              <a:buFont typeface="Arial"/>
              <a:buChar char="⚬"/>
            </a:pPr>
            <a:r>
              <a:rPr lang="en-US" sz="4065">
                <a:solidFill>
                  <a:srgbClr val="000000"/>
                </a:solidFill>
                <a:latin typeface="Montserrat"/>
              </a:rPr>
              <a:t> What is Web development ?</a:t>
            </a:r>
          </a:p>
          <a:p>
            <a:pPr algn="l" marL="929271" indent="-309757" lvl="2">
              <a:lnSpc>
                <a:spcPts val="5691"/>
              </a:lnSpc>
              <a:buFont typeface="Arial"/>
              <a:buChar char="⚬"/>
            </a:pPr>
            <a:r>
              <a:rPr lang="en-US" sz="4065">
                <a:solidFill>
                  <a:srgbClr val="000000"/>
                </a:solidFill>
                <a:latin typeface="Montserrat"/>
              </a:rPr>
              <a:t> why is Web development important ?</a:t>
            </a:r>
          </a:p>
          <a:p>
            <a:pPr algn="l" marL="929271" indent="-309757" lvl="2">
              <a:lnSpc>
                <a:spcPts val="5691"/>
              </a:lnSpc>
              <a:buFont typeface="Arial"/>
              <a:buChar char="⚬"/>
            </a:pPr>
            <a:r>
              <a:rPr lang="en-US" sz="4065">
                <a:solidFill>
                  <a:srgbClr val="000000"/>
                </a:solidFill>
                <a:latin typeface="Montserrat"/>
              </a:rPr>
              <a:t> Front-End vs. Back-End Development</a:t>
            </a:r>
          </a:p>
          <a:p>
            <a:pPr algn="l" marL="929271" indent="-309757" lvl="2">
              <a:lnSpc>
                <a:spcPts val="5691"/>
              </a:lnSpc>
              <a:buFont typeface="Arial"/>
              <a:buChar char="⚬"/>
            </a:pPr>
            <a:r>
              <a:rPr lang="en-US" sz="4065">
                <a:solidFill>
                  <a:srgbClr val="000000"/>
                </a:solidFill>
                <a:latin typeface="Montserrat"/>
              </a:rPr>
              <a:t> Key Technologies and Tools</a:t>
            </a:r>
          </a:p>
          <a:p>
            <a:pPr algn="l" marL="929271" indent="-309757" lvl="2">
              <a:lnSpc>
                <a:spcPts val="5691"/>
              </a:lnSpc>
              <a:buFont typeface="Arial"/>
              <a:buChar char="⚬"/>
            </a:pPr>
            <a:r>
              <a:rPr lang="en-US" sz="4065">
                <a:solidFill>
                  <a:srgbClr val="000000"/>
                </a:solidFill>
                <a:latin typeface="Montserrat"/>
              </a:rPr>
              <a:t> Web Development Process </a:t>
            </a:r>
          </a:p>
          <a:p>
            <a:pPr algn="l" marL="929271" indent="-309757" lvl="2">
              <a:lnSpc>
                <a:spcPts val="5691"/>
              </a:lnSpc>
              <a:buFont typeface="Arial"/>
              <a:buChar char="⚬"/>
            </a:pPr>
            <a:r>
              <a:rPr lang="en-US" sz="4065">
                <a:solidFill>
                  <a:srgbClr val="000000"/>
                </a:solidFill>
                <a:latin typeface="Montserrat"/>
              </a:rPr>
              <a:t> Career Opportunities</a:t>
            </a:r>
          </a:p>
          <a:p>
            <a:pPr algn="l" marL="929271" indent="-309757" lvl="2">
              <a:lnSpc>
                <a:spcPts val="5691"/>
              </a:lnSpc>
              <a:buFont typeface="Arial"/>
              <a:buChar char="⚬"/>
            </a:pPr>
            <a:r>
              <a:rPr lang="en-US" sz="4065">
                <a:solidFill>
                  <a:srgbClr val="000000"/>
                </a:solidFill>
                <a:latin typeface="Montserrat"/>
              </a:rPr>
              <a:t> Conclusion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sp>
        <p:nvSpPr>
          <p:cNvPr name="Freeform 2" id="2"/>
          <p:cNvSpPr/>
          <p:nvPr/>
        </p:nvSpPr>
        <p:spPr>
          <a:xfrm flipH="false" flipV="false" rot="0">
            <a:off x="1940580" y="2797072"/>
            <a:ext cx="4290507" cy="6461228"/>
          </a:xfrm>
          <a:custGeom>
            <a:avLst/>
            <a:gdLst/>
            <a:ahLst/>
            <a:cxnLst/>
            <a:rect r="r" b="b" t="t" l="l"/>
            <a:pathLst>
              <a:path h="6461228" w="4290507">
                <a:moveTo>
                  <a:pt x="0" y="0"/>
                </a:moveTo>
                <a:lnTo>
                  <a:pt x="4290507" y="0"/>
                </a:lnTo>
                <a:lnTo>
                  <a:pt x="4290507" y="6461228"/>
                </a:lnTo>
                <a:lnTo>
                  <a:pt x="0" y="64612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966592" y="2797072"/>
            <a:ext cx="4290507" cy="6461228"/>
          </a:xfrm>
          <a:custGeom>
            <a:avLst/>
            <a:gdLst/>
            <a:ahLst/>
            <a:cxnLst/>
            <a:rect r="r" b="b" t="t" l="l"/>
            <a:pathLst>
              <a:path h="6461228" w="4290507">
                <a:moveTo>
                  <a:pt x="0" y="0"/>
                </a:moveTo>
                <a:lnTo>
                  <a:pt x="4290507" y="0"/>
                </a:lnTo>
                <a:lnTo>
                  <a:pt x="4290507" y="6461228"/>
                </a:lnTo>
                <a:lnTo>
                  <a:pt x="0" y="64612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1650859" y="2797072"/>
            <a:ext cx="5187060" cy="6461228"/>
          </a:xfrm>
          <a:custGeom>
            <a:avLst/>
            <a:gdLst/>
            <a:ahLst/>
            <a:cxnLst/>
            <a:rect r="r" b="b" t="t" l="l"/>
            <a:pathLst>
              <a:path h="6461228" w="5187060">
                <a:moveTo>
                  <a:pt x="0" y="0"/>
                </a:moveTo>
                <a:lnTo>
                  <a:pt x="5187060" y="0"/>
                </a:lnTo>
                <a:lnTo>
                  <a:pt x="5187060" y="6461228"/>
                </a:lnTo>
                <a:lnTo>
                  <a:pt x="0" y="6461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4238979">
            <a:off x="-345749" y="-2366999"/>
            <a:ext cx="3493701" cy="5774713"/>
            <a:chOff x="0" y="0"/>
            <a:chExt cx="4658268" cy="7699617"/>
          </a:xfrm>
        </p:grpSpPr>
        <p:sp>
          <p:nvSpPr>
            <p:cNvPr name="Freeform 6" id="6"/>
            <p:cNvSpPr/>
            <p:nvPr/>
          </p:nvSpPr>
          <p:spPr>
            <a:xfrm flipH="false" flipV="false" rot="0">
              <a:off x="0" y="0"/>
              <a:ext cx="4658233" cy="7699629"/>
            </a:xfrm>
            <a:custGeom>
              <a:avLst/>
              <a:gdLst/>
              <a:ahLst/>
              <a:cxnLst/>
              <a:rect r="r" b="b" t="t" l="l"/>
              <a:pathLst>
                <a:path h="7699629" w="4658233">
                  <a:moveTo>
                    <a:pt x="0" y="0"/>
                  </a:moveTo>
                  <a:lnTo>
                    <a:pt x="4658233" y="0"/>
                  </a:lnTo>
                  <a:lnTo>
                    <a:pt x="4658233" y="7699629"/>
                  </a:lnTo>
                  <a:lnTo>
                    <a:pt x="0" y="7699629"/>
                  </a:lnTo>
                  <a:lnTo>
                    <a:pt x="0" y="0"/>
                  </a:lnTo>
                  <a:close/>
                </a:path>
              </a:pathLst>
            </a:custGeom>
            <a:blipFill>
              <a:blip r:embed="rId6"/>
              <a:stretch>
                <a:fillRect l="-45" t="0" r="-46" b="0"/>
              </a:stretch>
            </a:blipFill>
          </p:spPr>
        </p:sp>
      </p:grpSp>
      <p:grpSp>
        <p:nvGrpSpPr>
          <p:cNvPr name="Group 7" id="7"/>
          <p:cNvGrpSpPr/>
          <p:nvPr/>
        </p:nvGrpSpPr>
        <p:grpSpPr>
          <a:xfrm rot="-3223036">
            <a:off x="15631061" y="3684321"/>
            <a:ext cx="6022673" cy="3553377"/>
            <a:chOff x="0" y="0"/>
            <a:chExt cx="8030231" cy="4737836"/>
          </a:xfrm>
        </p:grpSpPr>
        <p:sp>
          <p:nvSpPr>
            <p:cNvPr name="Freeform 8" id="8"/>
            <p:cNvSpPr/>
            <p:nvPr/>
          </p:nvSpPr>
          <p:spPr>
            <a:xfrm flipH="false" flipV="false" rot="0">
              <a:off x="0" y="0"/>
              <a:ext cx="8030210" cy="4737862"/>
            </a:xfrm>
            <a:custGeom>
              <a:avLst/>
              <a:gdLst/>
              <a:ahLst/>
              <a:cxnLst/>
              <a:rect r="r" b="b" t="t" l="l"/>
              <a:pathLst>
                <a:path h="4737862" w="8030210">
                  <a:moveTo>
                    <a:pt x="0" y="0"/>
                  </a:moveTo>
                  <a:lnTo>
                    <a:pt x="8030210" y="0"/>
                  </a:lnTo>
                  <a:lnTo>
                    <a:pt x="8030210" y="4737862"/>
                  </a:lnTo>
                  <a:lnTo>
                    <a:pt x="0" y="4737862"/>
                  </a:lnTo>
                  <a:lnTo>
                    <a:pt x="0" y="0"/>
                  </a:lnTo>
                  <a:close/>
                </a:path>
              </a:pathLst>
            </a:custGeom>
            <a:blipFill>
              <a:blip r:embed="rId7"/>
              <a:stretch>
                <a:fillRect l="0" t="-28" r="0" b="-27"/>
              </a:stretch>
            </a:blipFill>
          </p:spPr>
        </p:sp>
      </p:grpSp>
      <p:sp>
        <p:nvSpPr>
          <p:cNvPr name="TextBox 9" id="9"/>
          <p:cNvSpPr txBox="true"/>
          <p:nvPr/>
        </p:nvSpPr>
        <p:spPr>
          <a:xfrm rot="0">
            <a:off x="2052931" y="4451283"/>
            <a:ext cx="3983869" cy="4111542"/>
          </a:xfrm>
          <a:prstGeom prst="rect">
            <a:avLst/>
          </a:prstGeom>
        </p:spPr>
        <p:txBody>
          <a:bodyPr anchor="t" rtlCol="false" tIns="0" lIns="0" bIns="0" rIns="0">
            <a:spAutoFit/>
          </a:bodyPr>
          <a:lstStyle/>
          <a:p>
            <a:pPr algn="ctr">
              <a:lnSpc>
                <a:spcPts val="2495"/>
              </a:lnSpc>
            </a:pPr>
          </a:p>
          <a:p>
            <a:pPr algn="ctr" marL="407448" indent="-135816" lvl="2">
              <a:lnSpc>
                <a:spcPts val="2495"/>
              </a:lnSpc>
              <a:buFont typeface="Arial"/>
              <a:buChar char="⚬"/>
            </a:pPr>
            <a:r>
              <a:rPr lang="en-US" sz="1782">
                <a:solidFill>
                  <a:srgbClr val="FFFFFF"/>
                </a:solidFill>
                <a:latin typeface="Montserrat"/>
              </a:rPr>
              <a:t>Web development refers to the process of building and maintaining websites or web applications.</a:t>
            </a:r>
          </a:p>
          <a:p>
            <a:pPr algn="ctr" marL="407448" indent="-135816" lvl="2">
              <a:lnSpc>
                <a:spcPts val="2495"/>
              </a:lnSpc>
            </a:pPr>
          </a:p>
          <a:p>
            <a:pPr algn="ctr" marL="407448" indent="-135816" lvl="2">
              <a:lnSpc>
                <a:spcPts val="2495"/>
              </a:lnSpc>
            </a:pPr>
          </a:p>
          <a:p>
            <a:pPr algn="ctr" marL="407448" indent="-135816" lvl="2">
              <a:lnSpc>
                <a:spcPts val="2495"/>
              </a:lnSpc>
            </a:pPr>
          </a:p>
          <a:p>
            <a:pPr algn="ctr" marL="407448" indent="-135816" lvl="2">
              <a:lnSpc>
                <a:spcPts val="2495"/>
              </a:lnSpc>
              <a:buFont typeface="Arial"/>
              <a:buChar char="⚬"/>
            </a:pPr>
            <a:r>
              <a:rPr lang="en-US" sz="1782">
                <a:solidFill>
                  <a:srgbClr val="FFFFFF"/>
                </a:solidFill>
                <a:latin typeface="Montserrat"/>
              </a:rPr>
              <a:t>It encompasses various tasks, including web design, content creation, coding, and server management.</a:t>
            </a:r>
          </a:p>
          <a:p>
            <a:pPr algn="ctr" marL="407448" indent="-135816" lvl="2">
              <a:lnSpc>
                <a:spcPts val="2495"/>
              </a:lnSpc>
            </a:pPr>
          </a:p>
        </p:txBody>
      </p:sp>
      <p:sp>
        <p:nvSpPr>
          <p:cNvPr name="TextBox 10" id="10"/>
          <p:cNvSpPr txBox="true"/>
          <p:nvPr/>
        </p:nvSpPr>
        <p:spPr>
          <a:xfrm rot="0">
            <a:off x="2247556" y="3132447"/>
            <a:ext cx="3594618" cy="942977"/>
          </a:xfrm>
          <a:prstGeom prst="rect">
            <a:avLst/>
          </a:prstGeom>
        </p:spPr>
        <p:txBody>
          <a:bodyPr anchor="t" rtlCol="false" tIns="0" lIns="0" bIns="0" rIns="0">
            <a:spAutoFit/>
          </a:bodyPr>
          <a:lstStyle/>
          <a:p>
            <a:pPr algn="ctr">
              <a:lnSpc>
                <a:spcPts val="3673"/>
              </a:lnSpc>
            </a:pPr>
            <a:r>
              <a:rPr lang="en-US" sz="2624">
                <a:solidFill>
                  <a:srgbClr val="000000"/>
                </a:solidFill>
                <a:latin typeface="Montserrat Bold"/>
              </a:rPr>
              <a:t>What is Web Development?</a:t>
            </a:r>
          </a:p>
        </p:txBody>
      </p:sp>
      <p:sp>
        <p:nvSpPr>
          <p:cNvPr name="TextBox 11" id="11"/>
          <p:cNvSpPr txBox="true"/>
          <p:nvPr/>
        </p:nvSpPr>
        <p:spPr>
          <a:xfrm rot="0">
            <a:off x="6945458" y="4569694"/>
            <a:ext cx="4201987" cy="4606228"/>
          </a:xfrm>
          <a:prstGeom prst="rect">
            <a:avLst/>
          </a:prstGeom>
        </p:spPr>
        <p:txBody>
          <a:bodyPr anchor="t" rtlCol="false" tIns="0" lIns="0" bIns="0" rIns="0">
            <a:spAutoFit/>
          </a:bodyPr>
          <a:lstStyle/>
          <a:p>
            <a:pPr algn="ctr" marL="455241" indent="-151747" lvl="2">
              <a:lnSpc>
                <a:spcPts val="2787"/>
              </a:lnSpc>
              <a:buFont typeface="Arial"/>
              <a:buChar char="⚬"/>
            </a:pPr>
            <a:r>
              <a:rPr lang="en-US" sz="1991">
                <a:solidFill>
                  <a:srgbClr val="000000"/>
                </a:solidFill>
                <a:latin typeface="Montserrat"/>
              </a:rPr>
              <a:t>In the digital age, the web is a primary medium for communication, commerce, and information.</a:t>
            </a:r>
          </a:p>
          <a:p>
            <a:pPr algn="ctr" marL="455241" indent="-151747" lvl="2">
              <a:lnSpc>
                <a:spcPts val="2787"/>
              </a:lnSpc>
            </a:pPr>
          </a:p>
          <a:p>
            <a:pPr algn="ctr" marL="455241" indent="-151747" lvl="2">
              <a:lnSpc>
                <a:spcPts val="2787"/>
              </a:lnSpc>
              <a:buFont typeface="Arial"/>
              <a:buChar char="⚬"/>
            </a:pPr>
            <a:r>
              <a:rPr lang="en-US" sz="1991">
                <a:solidFill>
                  <a:srgbClr val="000000"/>
                </a:solidFill>
                <a:latin typeface="Montserrat"/>
              </a:rPr>
              <a:t>Web development allows businesses and individuals to establish an online presence.</a:t>
            </a:r>
          </a:p>
          <a:p>
            <a:pPr algn="ctr" marL="455241" indent="-151747" lvl="2">
              <a:lnSpc>
                <a:spcPts val="2787"/>
              </a:lnSpc>
            </a:pPr>
          </a:p>
          <a:p>
            <a:pPr algn="ctr" marL="455241" indent="-151747" lvl="2">
              <a:lnSpc>
                <a:spcPts val="2787"/>
              </a:lnSpc>
              <a:buFont typeface="Arial"/>
              <a:buChar char="⚬"/>
            </a:pPr>
            <a:r>
              <a:rPr lang="en-US" sz="1991">
                <a:solidFill>
                  <a:srgbClr val="000000"/>
                </a:solidFill>
                <a:latin typeface="Montserrat"/>
              </a:rPr>
              <a:t>It enables interactivity, accessibility, and global reach.</a:t>
            </a:r>
          </a:p>
          <a:p>
            <a:pPr algn="ctr" marL="455241" indent="-151747" lvl="2">
              <a:lnSpc>
                <a:spcPts val="2787"/>
              </a:lnSpc>
            </a:pPr>
          </a:p>
        </p:txBody>
      </p:sp>
      <p:sp>
        <p:nvSpPr>
          <p:cNvPr name="TextBox 12" id="12"/>
          <p:cNvSpPr txBox="true"/>
          <p:nvPr/>
        </p:nvSpPr>
        <p:spPr>
          <a:xfrm rot="0">
            <a:off x="6966592" y="2916274"/>
            <a:ext cx="4398517" cy="1400177"/>
          </a:xfrm>
          <a:prstGeom prst="rect">
            <a:avLst/>
          </a:prstGeom>
        </p:spPr>
        <p:txBody>
          <a:bodyPr anchor="t" rtlCol="false" tIns="0" lIns="0" bIns="0" rIns="0">
            <a:spAutoFit/>
          </a:bodyPr>
          <a:lstStyle/>
          <a:p>
            <a:pPr algn="ctr">
              <a:lnSpc>
                <a:spcPts val="3673"/>
              </a:lnSpc>
            </a:pPr>
            <a:r>
              <a:rPr lang="en-US" sz="2624">
                <a:solidFill>
                  <a:srgbClr val="000000"/>
                </a:solidFill>
                <a:latin typeface="Montserrat Bold"/>
              </a:rPr>
              <a:t>Why is Web Development Important?</a:t>
            </a:r>
          </a:p>
        </p:txBody>
      </p:sp>
      <p:sp>
        <p:nvSpPr>
          <p:cNvPr name="TextBox 13" id="13"/>
          <p:cNvSpPr txBox="true"/>
          <p:nvPr/>
        </p:nvSpPr>
        <p:spPr>
          <a:xfrm rot="0">
            <a:off x="12404046" y="3029986"/>
            <a:ext cx="3594618" cy="1857377"/>
          </a:xfrm>
          <a:prstGeom prst="rect">
            <a:avLst/>
          </a:prstGeom>
        </p:spPr>
        <p:txBody>
          <a:bodyPr anchor="t" rtlCol="false" tIns="0" lIns="0" bIns="0" rIns="0">
            <a:spAutoFit/>
          </a:bodyPr>
          <a:lstStyle/>
          <a:p>
            <a:pPr algn="ctr">
              <a:lnSpc>
                <a:spcPts val="3673"/>
              </a:lnSpc>
            </a:pPr>
            <a:r>
              <a:rPr lang="en-US" sz="2624">
                <a:solidFill>
                  <a:srgbClr val="000000"/>
                </a:solidFill>
                <a:latin typeface="Montserrat Bold"/>
              </a:rPr>
              <a:t>Front-End </a:t>
            </a:r>
          </a:p>
          <a:p>
            <a:pPr algn="ctr">
              <a:lnSpc>
                <a:spcPts val="3673"/>
              </a:lnSpc>
            </a:pPr>
            <a:r>
              <a:rPr lang="en-US" sz="2624">
                <a:solidFill>
                  <a:srgbClr val="000000"/>
                </a:solidFill>
                <a:latin typeface="Montserrat Bold"/>
              </a:rPr>
              <a:t>vs.</a:t>
            </a:r>
          </a:p>
          <a:p>
            <a:pPr algn="ctr">
              <a:lnSpc>
                <a:spcPts val="3673"/>
              </a:lnSpc>
            </a:pPr>
            <a:r>
              <a:rPr lang="en-US" sz="2624">
                <a:solidFill>
                  <a:srgbClr val="000000"/>
                </a:solidFill>
                <a:latin typeface="Montserrat Bold"/>
              </a:rPr>
              <a:t> Back-End Development</a:t>
            </a:r>
          </a:p>
        </p:txBody>
      </p:sp>
      <p:sp>
        <p:nvSpPr>
          <p:cNvPr name="TextBox 14" id="14"/>
          <p:cNvSpPr txBox="true"/>
          <p:nvPr/>
        </p:nvSpPr>
        <p:spPr>
          <a:xfrm rot="0">
            <a:off x="11781808" y="5080357"/>
            <a:ext cx="4856505" cy="1164454"/>
          </a:xfrm>
          <a:prstGeom prst="rect">
            <a:avLst/>
          </a:prstGeom>
        </p:spPr>
        <p:txBody>
          <a:bodyPr anchor="t" rtlCol="false" tIns="0" lIns="0" bIns="0" rIns="0">
            <a:spAutoFit/>
          </a:bodyPr>
          <a:lstStyle/>
          <a:p>
            <a:pPr algn="ctr">
              <a:lnSpc>
                <a:spcPts val="2280"/>
              </a:lnSpc>
            </a:pPr>
            <a:r>
              <a:rPr lang="en-US" sz="1629">
                <a:solidFill>
                  <a:srgbClr val="000000"/>
                </a:solidFill>
                <a:latin typeface="Montserrat"/>
              </a:rPr>
              <a:t>Front-End Development:</a:t>
            </a:r>
          </a:p>
          <a:p>
            <a:pPr algn="ctr">
              <a:lnSpc>
                <a:spcPts val="2280"/>
              </a:lnSpc>
            </a:pPr>
            <a:r>
              <a:rPr lang="en-US" sz="1629">
                <a:solidFill>
                  <a:srgbClr val="000000"/>
                </a:solidFill>
                <a:latin typeface="Montserrat"/>
              </a:rPr>
              <a:t>Focuses on the user interface (UI) and user experience (UX).</a:t>
            </a:r>
          </a:p>
          <a:p>
            <a:pPr algn="ctr">
              <a:lnSpc>
                <a:spcPts val="2280"/>
              </a:lnSpc>
            </a:pPr>
            <a:r>
              <a:rPr lang="en-US" sz="1629">
                <a:solidFill>
                  <a:srgbClr val="000000"/>
                </a:solidFill>
                <a:latin typeface="Montserrat"/>
              </a:rPr>
              <a:t>Involves HTML, CSS, and JavaScript.</a:t>
            </a:r>
          </a:p>
        </p:txBody>
      </p:sp>
      <p:sp>
        <p:nvSpPr>
          <p:cNvPr name="TextBox 15" id="15"/>
          <p:cNvSpPr txBox="true"/>
          <p:nvPr/>
        </p:nvSpPr>
        <p:spPr>
          <a:xfrm rot="0">
            <a:off x="11750662" y="7108085"/>
            <a:ext cx="4987454" cy="1454740"/>
          </a:xfrm>
          <a:prstGeom prst="rect">
            <a:avLst/>
          </a:prstGeom>
        </p:spPr>
        <p:txBody>
          <a:bodyPr anchor="t" rtlCol="false" tIns="0" lIns="0" bIns="0" rIns="0">
            <a:spAutoFit/>
          </a:bodyPr>
          <a:lstStyle/>
          <a:p>
            <a:pPr algn="ctr">
              <a:lnSpc>
                <a:spcPts val="2286"/>
              </a:lnSpc>
            </a:pPr>
            <a:r>
              <a:rPr lang="en-US" sz="1632">
                <a:solidFill>
                  <a:srgbClr val="000000"/>
                </a:solidFill>
                <a:latin typeface="Montserrat"/>
              </a:rPr>
              <a:t>Back-End Development:</a:t>
            </a:r>
          </a:p>
          <a:p>
            <a:pPr algn="ctr">
              <a:lnSpc>
                <a:spcPts val="2286"/>
              </a:lnSpc>
            </a:pPr>
            <a:r>
              <a:rPr lang="en-US" sz="1632">
                <a:solidFill>
                  <a:srgbClr val="000000"/>
                </a:solidFill>
                <a:latin typeface="Montserrat"/>
              </a:rPr>
              <a:t>Manages server-side operations and data storage.</a:t>
            </a:r>
          </a:p>
          <a:p>
            <a:pPr algn="ctr">
              <a:lnSpc>
                <a:spcPts val="2286"/>
              </a:lnSpc>
            </a:pPr>
            <a:r>
              <a:rPr lang="en-US" sz="1632">
                <a:solidFill>
                  <a:srgbClr val="000000"/>
                </a:solidFill>
                <a:latin typeface="Montserrat"/>
              </a:rPr>
              <a:t>Involves server-side scripting languages like Python, Ruby, PHP, or Node.js.</a:t>
            </a:r>
          </a:p>
        </p:txBody>
      </p:sp>
      <p:sp>
        <p:nvSpPr>
          <p:cNvPr name="TextBox 16" id="16"/>
          <p:cNvSpPr txBox="true"/>
          <p:nvPr/>
        </p:nvSpPr>
        <p:spPr>
          <a:xfrm rot="0">
            <a:off x="5317469" y="8429474"/>
            <a:ext cx="1438662" cy="617922"/>
          </a:xfrm>
          <a:prstGeom prst="rect">
            <a:avLst/>
          </a:prstGeom>
        </p:spPr>
        <p:txBody>
          <a:bodyPr anchor="t" rtlCol="false" tIns="0" lIns="0" bIns="0" rIns="0">
            <a:spAutoFit/>
          </a:bodyPr>
          <a:lstStyle/>
          <a:p>
            <a:pPr algn="l">
              <a:lnSpc>
                <a:spcPts val="4458"/>
              </a:lnSpc>
            </a:pPr>
            <a:r>
              <a:rPr lang="en-US" sz="3184">
                <a:solidFill>
                  <a:srgbClr val="000000"/>
                </a:solidFill>
                <a:latin typeface="Neue Machina Ultra-Bold"/>
              </a:rPr>
              <a:t>Q1</a:t>
            </a:r>
          </a:p>
        </p:txBody>
      </p:sp>
      <p:sp>
        <p:nvSpPr>
          <p:cNvPr name="TextBox 17" id="17"/>
          <p:cNvSpPr txBox="true"/>
          <p:nvPr/>
        </p:nvSpPr>
        <p:spPr>
          <a:xfrm rot="0">
            <a:off x="10283493" y="8576236"/>
            <a:ext cx="1367366" cy="593898"/>
          </a:xfrm>
          <a:prstGeom prst="rect">
            <a:avLst/>
          </a:prstGeom>
        </p:spPr>
        <p:txBody>
          <a:bodyPr anchor="t" rtlCol="false" tIns="0" lIns="0" bIns="0" rIns="0">
            <a:spAutoFit/>
          </a:bodyPr>
          <a:lstStyle/>
          <a:p>
            <a:pPr algn="l">
              <a:lnSpc>
                <a:spcPts val="4237"/>
              </a:lnSpc>
            </a:pPr>
            <a:r>
              <a:rPr lang="en-US" sz="3026">
                <a:solidFill>
                  <a:srgbClr val="000000"/>
                </a:solidFill>
                <a:latin typeface="Neue Machina Ultra-Bold"/>
              </a:rPr>
              <a:t>Q2</a:t>
            </a:r>
          </a:p>
        </p:txBody>
      </p:sp>
      <p:sp>
        <p:nvSpPr>
          <p:cNvPr name="TextBox 18" id="18"/>
          <p:cNvSpPr txBox="true"/>
          <p:nvPr/>
        </p:nvSpPr>
        <p:spPr>
          <a:xfrm rot="0">
            <a:off x="15998664" y="8557186"/>
            <a:ext cx="1569367" cy="680984"/>
          </a:xfrm>
          <a:prstGeom prst="rect">
            <a:avLst/>
          </a:prstGeom>
        </p:spPr>
        <p:txBody>
          <a:bodyPr anchor="t" rtlCol="false" tIns="0" lIns="0" bIns="0" rIns="0">
            <a:spAutoFit/>
          </a:bodyPr>
          <a:lstStyle/>
          <a:p>
            <a:pPr algn="l">
              <a:lnSpc>
                <a:spcPts val="4863"/>
              </a:lnSpc>
            </a:pPr>
            <a:r>
              <a:rPr lang="en-US" sz="3473">
                <a:solidFill>
                  <a:srgbClr val="000000"/>
                </a:solidFill>
                <a:latin typeface="Neue Machina Ultra-Bold"/>
              </a:rPr>
              <a:t>Q3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sp>
        <p:nvSpPr>
          <p:cNvPr name="TextBox 2" id="2"/>
          <p:cNvSpPr txBox="true"/>
          <p:nvPr/>
        </p:nvSpPr>
        <p:spPr>
          <a:xfrm rot="0">
            <a:off x="3077851" y="819608"/>
            <a:ext cx="12132298" cy="3714406"/>
          </a:xfrm>
          <a:prstGeom prst="rect">
            <a:avLst/>
          </a:prstGeom>
        </p:spPr>
        <p:txBody>
          <a:bodyPr anchor="t" rtlCol="false" tIns="0" lIns="0" bIns="0" rIns="0">
            <a:spAutoFit/>
          </a:bodyPr>
          <a:lstStyle/>
          <a:p>
            <a:pPr algn="ctr">
              <a:lnSpc>
                <a:spcPts val="9468"/>
              </a:lnSpc>
            </a:pPr>
            <a:r>
              <a:rPr lang="en-US" sz="6763">
                <a:solidFill>
                  <a:srgbClr val="000000"/>
                </a:solidFill>
                <a:latin typeface="Neue Machina Ultra-Bold"/>
              </a:rPr>
              <a:t>Key Technologies </a:t>
            </a:r>
          </a:p>
          <a:p>
            <a:pPr algn="ctr">
              <a:lnSpc>
                <a:spcPts val="9468"/>
              </a:lnSpc>
            </a:pPr>
            <a:r>
              <a:rPr lang="en-US" sz="6763">
                <a:solidFill>
                  <a:srgbClr val="000000"/>
                </a:solidFill>
                <a:latin typeface="Neue Machina Ultra-Bold"/>
              </a:rPr>
              <a:t>and Tools</a:t>
            </a:r>
          </a:p>
          <a:p>
            <a:pPr algn="ctr">
              <a:lnSpc>
                <a:spcPts val="9468"/>
              </a:lnSpc>
            </a:pPr>
          </a:p>
        </p:txBody>
      </p:sp>
      <p:grpSp>
        <p:nvGrpSpPr>
          <p:cNvPr name="Group 3" id="3"/>
          <p:cNvGrpSpPr/>
          <p:nvPr/>
        </p:nvGrpSpPr>
        <p:grpSpPr>
          <a:xfrm rot="10344677">
            <a:off x="-877637" y="-716602"/>
            <a:ext cx="4140717" cy="2443023"/>
            <a:chOff x="0" y="0"/>
            <a:chExt cx="5520956" cy="3257364"/>
          </a:xfrm>
        </p:grpSpPr>
        <p:sp>
          <p:nvSpPr>
            <p:cNvPr name="Freeform 4" id="4"/>
            <p:cNvSpPr/>
            <p:nvPr/>
          </p:nvSpPr>
          <p:spPr>
            <a:xfrm flipH="false" flipV="false" rot="0">
              <a:off x="0" y="0"/>
              <a:ext cx="5520944" cy="3257423"/>
            </a:xfrm>
            <a:custGeom>
              <a:avLst/>
              <a:gdLst/>
              <a:ahLst/>
              <a:cxnLst/>
              <a:rect r="r" b="b" t="t" l="l"/>
              <a:pathLst>
                <a:path h="3257423" w="5520944">
                  <a:moveTo>
                    <a:pt x="0" y="0"/>
                  </a:moveTo>
                  <a:lnTo>
                    <a:pt x="5520944" y="0"/>
                  </a:lnTo>
                  <a:lnTo>
                    <a:pt x="5520944" y="3257423"/>
                  </a:lnTo>
                  <a:lnTo>
                    <a:pt x="0" y="3257423"/>
                  </a:lnTo>
                  <a:lnTo>
                    <a:pt x="0" y="0"/>
                  </a:lnTo>
                  <a:close/>
                </a:path>
              </a:pathLst>
            </a:custGeom>
            <a:blipFill>
              <a:blip r:embed="rId2"/>
              <a:stretch>
                <a:fillRect l="0" t="-28" r="0" b="-26"/>
              </a:stretch>
            </a:blipFill>
          </p:spPr>
        </p:sp>
      </p:grpSp>
      <p:grpSp>
        <p:nvGrpSpPr>
          <p:cNvPr name="Group 5" id="5"/>
          <p:cNvGrpSpPr/>
          <p:nvPr/>
        </p:nvGrpSpPr>
        <p:grpSpPr>
          <a:xfrm rot="0">
            <a:off x="15788974" y="1621283"/>
            <a:ext cx="5382042" cy="5628279"/>
            <a:chOff x="0" y="0"/>
            <a:chExt cx="7176056" cy="7504372"/>
          </a:xfrm>
        </p:grpSpPr>
        <p:sp>
          <p:nvSpPr>
            <p:cNvPr name="Freeform 6" id="6"/>
            <p:cNvSpPr/>
            <p:nvPr/>
          </p:nvSpPr>
          <p:spPr>
            <a:xfrm flipH="false" flipV="false" rot="0">
              <a:off x="0" y="0"/>
              <a:ext cx="7176008" cy="7504430"/>
            </a:xfrm>
            <a:custGeom>
              <a:avLst/>
              <a:gdLst/>
              <a:ahLst/>
              <a:cxnLst/>
              <a:rect r="r" b="b" t="t" l="l"/>
              <a:pathLst>
                <a:path h="7504430" w="7176008">
                  <a:moveTo>
                    <a:pt x="0" y="0"/>
                  </a:moveTo>
                  <a:lnTo>
                    <a:pt x="7176008" y="0"/>
                  </a:lnTo>
                  <a:lnTo>
                    <a:pt x="7176008" y="7504430"/>
                  </a:lnTo>
                  <a:lnTo>
                    <a:pt x="0" y="7504430"/>
                  </a:lnTo>
                  <a:lnTo>
                    <a:pt x="0" y="0"/>
                  </a:lnTo>
                  <a:close/>
                </a:path>
              </a:pathLst>
            </a:custGeom>
            <a:blipFill>
              <a:blip r:embed="rId3"/>
              <a:stretch>
                <a:fillRect l="-34" t="0" r="-35" b="0"/>
              </a:stretch>
            </a:blipFill>
          </p:spPr>
        </p:sp>
      </p:grpSp>
      <p:grpSp>
        <p:nvGrpSpPr>
          <p:cNvPr name="Group 7" id="7"/>
          <p:cNvGrpSpPr/>
          <p:nvPr/>
        </p:nvGrpSpPr>
        <p:grpSpPr>
          <a:xfrm rot="0">
            <a:off x="5646497" y="6488807"/>
            <a:ext cx="6716487" cy="6708091"/>
            <a:chOff x="0" y="0"/>
            <a:chExt cx="8955316" cy="8944121"/>
          </a:xfrm>
        </p:grpSpPr>
        <p:sp>
          <p:nvSpPr>
            <p:cNvPr name="Freeform 8" id="8"/>
            <p:cNvSpPr/>
            <p:nvPr/>
          </p:nvSpPr>
          <p:spPr>
            <a:xfrm flipH="false" flipV="false" rot="0">
              <a:off x="0" y="0"/>
              <a:ext cx="8955278" cy="8944102"/>
            </a:xfrm>
            <a:custGeom>
              <a:avLst/>
              <a:gdLst/>
              <a:ahLst/>
              <a:cxnLst/>
              <a:rect r="r" b="b" t="t" l="l"/>
              <a:pathLst>
                <a:path h="8944102" w="8955278">
                  <a:moveTo>
                    <a:pt x="0" y="0"/>
                  </a:moveTo>
                  <a:lnTo>
                    <a:pt x="8955278" y="0"/>
                  </a:lnTo>
                  <a:lnTo>
                    <a:pt x="8955278" y="8944102"/>
                  </a:lnTo>
                  <a:lnTo>
                    <a:pt x="0" y="8944102"/>
                  </a:lnTo>
                  <a:lnTo>
                    <a:pt x="0" y="0"/>
                  </a:lnTo>
                  <a:close/>
                </a:path>
              </a:pathLst>
            </a:custGeom>
            <a:blipFill>
              <a:blip r:embed="rId4"/>
              <a:stretch>
                <a:fillRect l="0" t="0" r="0" b="0"/>
              </a:stretch>
            </a:blipFill>
          </p:spPr>
        </p:sp>
      </p:grpSp>
      <p:sp>
        <p:nvSpPr>
          <p:cNvPr name="TextBox 9" id="9"/>
          <p:cNvSpPr txBox="true"/>
          <p:nvPr/>
        </p:nvSpPr>
        <p:spPr>
          <a:xfrm rot="0">
            <a:off x="4927166" y="5896450"/>
            <a:ext cx="2040296" cy="877023"/>
          </a:xfrm>
          <a:prstGeom prst="rect">
            <a:avLst/>
          </a:prstGeom>
        </p:spPr>
        <p:txBody>
          <a:bodyPr anchor="t" rtlCol="false" tIns="0" lIns="0" bIns="0" rIns="0">
            <a:spAutoFit/>
          </a:bodyPr>
          <a:lstStyle/>
          <a:p>
            <a:pPr algn="l">
              <a:lnSpc>
                <a:spcPts val="6322"/>
              </a:lnSpc>
            </a:pPr>
            <a:r>
              <a:rPr lang="en-US" sz="4515">
                <a:solidFill>
                  <a:srgbClr val="2D2F30"/>
                </a:solidFill>
                <a:latin typeface="Neue Machina Ultra-Bold"/>
              </a:rPr>
              <a:t>CSS</a:t>
            </a:r>
          </a:p>
        </p:txBody>
      </p:sp>
      <p:sp>
        <p:nvSpPr>
          <p:cNvPr name="TextBox 10" id="10"/>
          <p:cNvSpPr txBox="true"/>
          <p:nvPr/>
        </p:nvSpPr>
        <p:spPr>
          <a:xfrm rot="0">
            <a:off x="7705338" y="5131012"/>
            <a:ext cx="2099532" cy="909245"/>
          </a:xfrm>
          <a:prstGeom prst="rect">
            <a:avLst/>
          </a:prstGeom>
        </p:spPr>
        <p:txBody>
          <a:bodyPr anchor="t" rtlCol="false" tIns="0" lIns="0" bIns="0" rIns="0">
            <a:spAutoFit/>
          </a:bodyPr>
          <a:lstStyle/>
          <a:p>
            <a:pPr algn="l">
              <a:lnSpc>
                <a:spcPts val="6505"/>
              </a:lnSpc>
            </a:pPr>
            <a:r>
              <a:rPr lang="en-US" sz="4646">
                <a:solidFill>
                  <a:srgbClr val="2D2F30"/>
                </a:solidFill>
                <a:latin typeface="Neue Machina Ultra-Bold"/>
              </a:rPr>
              <a:t>HTML </a:t>
            </a:r>
          </a:p>
        </p:txBody>
      </p:sp>
      <p:sp>
        <p:nvSpPr>
          <p:cNvPr name="TextBox 11" id="11"/>
          <p:cNvSpPr txBox="true"/>
          <p:nvPr/>
        </p:nvSpPr>
        <p:spPr>
          <a:xfrm rot="0">
            <a:off x="3077851" y="7570290"/>
            <a:ext cx="2956007" cy="717087"/>
          </a:xfrm>
          <a:prstGeom prst="rect">
            <a:avLst/>
          </a:prstGeom>
        </p:spPr>
        <p:txBody>
          <a:bodyPr anchor="t" rtlCol="false" tIns="0" lIns="0" bIns="0" rIns="0">
            <a:spAutoFit/>
          </a:bodyPr>
          <a:lstStyle/>
          <a:p>
            <a:pPr algn="l">
              <a:lnSpc>
                <a:spcPts val="5182"/>
              </a:lnSpc>
            </a:pPr>
            <a:r>
              <a:rPr lang="en-US" sz="3701">
                <a:solidFill>
                  <a:srgbClr val="2D2F30"/>
                </a:solidFill>
                <a:latin typeface="Neue Machina Ultra-Bold"/>
              </a:rPr>
              <a:t>JavaScript</a:t>
            </a:r>
          </a:p>
        </p:txBody>
      </p:sp>
      <p:sp>
        <p:nvSpPr>
          <p:cNvPr name="TextBox 12" id="12"/>
          <p:cNvSpPr txBox="true"/>
          <p:nvPr/>
        </p:nvSpPr>
        <p:spPr>
          <a:xfrm rot="0">
            <a:off x="10626660" y="6009005"/>
            <a:ext cx="2967649" cy="479802"/>
          </a:xfrm>
          <a:prstGeom prst="rect">
            <a:avLst/>
          </a:prstGeom>
        </p:spPr>
        <p:txBody>
          <a:bodyPr anchor="t" rtlCol="false" tIns="0" lIns="0" bIns="0" rIns="0">
            <a:spAutoFit/>
          </a:bodyPr>
          <a:lstStyle/>
          <a:p>
            <a:pPr algn="l">
              <a:lnSpc>
                <a:spcPts val="3361"/>
              </a:lnSpc>
            </a:pPr>
            <a:r>
              <a:rPr lang="en-US" sz="2401">
                <a:solidFill>
                  <a:srgbClr val="2D2F30"/>
                </a:solidFill>
                <a:latin typeface="Neue Machina Ultra-Bold"/>
              </a:rPr>
              <a:t>Version Control</a:t>
            </a:r>
          </a:p>
        </p:txBody>
      </p:sp>
      <p:sp>
        <p:nvSpPr>
          <p:cNvPr name="TextBox 13" id="13"/>
          <p:cNvSpPr txBox="true"/>
          <p:nvPr/>
        </p:nvSpPr>
        <p:spPr>
          <a:xfrm rot="0">
            <a:off x="2347746" y="9398494"/>
            <a:ext cx="3832014" cy="831567"/>
          </a:xfrm>
          <a:prstGeom prst="rect">
            <a:avLst/>
          </a:prstGeom>
        </p:spPr>
        <p:txBody>
          <a:bodyPr anchor="t" rtlCol="false" tIns="0" lIns="0" bIns="0" rIns="0">
            <a:spAutoFit/>
          </a:bodyPr>
          <a:lstStyle/>
          <a:p>
            <a:pPr algn="l">
              <a:lnSpc>
                <a:spcPts val="3033"/>
              </a:lnSpc>
            </a:pPr>
            <a:r>
              <a:rPr lang="en-US" sz="2166">
                <a:solidFill>
                  <a:srgbClr val="2D2F30"/>
                </a:solidFill>
                <a:latin typeface="Neue Machina Ultra-Bold"/>
              </a:rPr>
              <a:t>Web Development Frameworks</a:t>
            </a:r>
          </a:p>
        </p:txBody>
      </p:sp>
      <p:sp>
        <p:nvSpPr>
          <p:cNvPr name="TextBox 14" id="14"/>
          <p:cNvSpPr txBox="true"/>
          <p:nvPr/>
        </p:nvSpPr>
        <p:spPr>
          <a:xfrm rot="0">
            <a:off x="13500724" y="9017719"/>
            <a:ext cx="3418851" cy="932623"/>
          </a:xfrm>
          <a:prstGeom prst="rect">
            <a:avLst/>
          </a:prstGeom>
        </p:spPr>
        <p:txBody>
          <a:bodyPr anchor="t" rtlCol="false" tIns="0" lIns="0" bIns="0" rIns="0">
            <a:spAutoFit/>
          </a:bodyPr>
          <a:lstStyle/>
          <a:p>
            <a:pPr algn="l">
              <a:lnSpc>
                <a:spcPts val="3474"/>
              </a:lnSpc>
            </a:pPr>
            <a:r>
              <a:rPr lang="en-US" sz="2481">
                <a:solidFill>
                  <a:srgbClr val="2D2F30"/>
                </a:solidFill>
                <a:latin typeface="Neue Machina Ultra-Bold"/>
              </a:rPr>
              <a:t>Back-End Technologies</a:t>
            </a:r>
          </a:p>
        </p:txBody>
      </p:sp>
      <p:sp>
        <p:nvSpPr>
          <p:cNvPr name="TextBox 15" id="15"/>
          <p:cNvSpPr txBox="true"/>
          <p:nvPr/>
        </p:nvSpPr>
        <p:spPr>
          <a:xfrm rot="0">
            <a:off x="12256734" y="7678261"/>
            <a:ext cx="2434421" cy="520194"/>
          </a:xfrm>
          <a:prstGeom prst="rect">
            <a:avLst/>
          </a:prstGeom>
        </p:spPr>
        <p:txBody>
          <a:bodyPr anchor="t" rtlCol="false" tIns="0" lIns="0" bIns="0" rIns="0">
            <a:spAutoFit/>
          </a:bodyPr>
          <a:lstStyle/>
          <a:p>
            <a:pPr algn="l">
              <a:lnSpc>
                <a:spcPts val="3733"/>
              </a:lnSpc>
            </a:pPr>
            <a:r>
              <a:rPr lang="en-US" sz="2667">
                <a:solidFill>
                  <a:srgbClr val="2D2F30"/>
                </a:solidFill>
                <a:latin typeface="Neue Machina Ultra-Bold"/>
              </a:rPr>
              <a:t>Code Editors</a:t>
            </a:r>
          </a:p>
        </p:txBody>
      </p:sp>
      <p:sp>
        <p:nvSpPr>
          <p:cNvPr name="TextBox 16" id="16"/>
          <p:cNvSpPr txBox="true"/>
          <p:nvPr/>
        </p:nvSpPr>
        <p:spPr>
          <a:xfrm rot="0">
            <a:off x="3951426" y="1245647"/>
            <a:ext cx="1438662" cy="617922"/>
          </a:xfrm>
          <a:prstGeom prst="rect">
            <a:avLst/>
          </a:prstGeom>
        </p:spPr>
        <p:txBody>
          <a:bodyPr anchor="t" rtlCol="false" tIns="0" lIns="0" bIns="0" rIns="0">
            <a:spAutoFit/>
          </a:bodyPr>
          <a:lstStyle/>
          <a:p>
            <a:pPr algn="l">
              <a:lnSpc>
                <a:spcPts val="4458"/>
              </a:lnSpc>
            </a:pPr>
            <a:r>
              <a:rPr lang="en-US" sz="3184">
                <a:solidFill>
                  <a:srgbClr val="000000"/>
                </a:solidFill>
                <a:latin typeface="Neue Machina Ultra-Bold"/>
              </a:rPr>
              <a:t>Q4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sp>
        <p:nvSpPr>
          <p:cNvPr name="Freeform 2" id="2"/>
          <p:cNvSpPr/>
          <p:nvPr/>
        </p:nvSpPr>
        <p:spPr>
          <a:xfrm flipH="false" flipV="false" rot="0">
            <a:off x="252428" y="2514245"/>
            <a:ext cx="4290507" cy="3238818"/>
          </a:xfrm>
          <a:custGeom>
            <a:avLst/>
            <a:gdLst/>
            <a:ahLst/>
            <a:cxnLst/>
            <a:rect r="r" b="b" t="t" l="l"/>
            <a:pathLst>
              <a:path h="3238818" w="4290507">
                <a:moveTo>
                  <a:pt x="0" y="0"/>
                </a:moveTo>
                <a:lnTo>
                  <a:pt x="4290507" y="0"/>
                </a:lnTo>
                <a:lnTo>
                  <a:pt x="4290507" y="3238818"/>
                </a:lnTo>
                <a:lnTo>
                  <a:pt x="0" y="32388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716523" y="2514245"/>
            <a:ext cx="4290507" cy="3238818"/>
          </a:xfrm>
          <a:custGeom>
            <a:avLst/>
            <a:gdLst/>
            <a:ahLst/>
            <a:cxnLst/>
            <a:rect r="r" b="b" t="t" l="l"/>
            <a:pathLst>
              <a:path h="3238818" w="4290507">
                <a:moveTo>
                  <a:pt x="0" y="0"/>
                </a:moveTo>
                <a:lnTo>
                  <a:pt x="4290507" y="0"/>
                </a:lnTo>
                <a:lnTo>
                  <a:pt x="4290507" y="3238818"/>
                </a:lnTo>
                <a:lnTo>
                  <a:pt x="0" y="32388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320654">
            <a:off x="15023685" y="2224"/>
            <a:ext cx="4471230" cy="2308815"/>
            <a:chOff x="0" y="0"/>
            <a:chExt cx="5961640" cy="3078420"/>
          </a:xfrm>
        </p:grpSpPr>
        <p:sp>
          <p:nvSpPr>
            <p:cNvPr name="Freeform 5" id="5"/>
            <p:cNvSpPr/>
            <p:nvPr/>
          </p:nvSpPr>
          <p:spPr>
            <a:xfrm flipH="false" flipV="false" rot="0">
              <a:off x="0" y="0"/>
              <a:ext cx="5961634" cy="3078480"/>
            </a:xfrm>
            <a:custGeom>
              <a:avLst/>
              <a:gdLst/>
              <a:ahLst/>
              <a:cxnLst/>
              <a:rect r="r" b="b" t="t" l="l"/>
              <a:pathLst>
                <a:path h="3078480" w="5961634">
                  <a:moveTo>
                    <a:pt x="0" y="0"/>
                  </a:moveTo>
                  <a:lnTo>
                    <a:pt x="5961634" y="0"/>
                  </a:lnTo>
                  <a:lnTo>
                    <a:pt x="5961634" y="3078480"/>
                  </a:lnTo>
                  <a:lnTo>
                    <a:pt x="0" y="3078480"/>
                  </a:lnTo>
                  <a:lnTo>
                    <a:pt x="0" y="0"/>
                  </a:lnTo>
                  <a:close/>
                </a:path>
              </a:pathLst>
            </a:custGeom>
            <a:blipFill>
              <a:blip r:embed="rId4"/>
              <a:stretch>
                <a:fillRect l="-2742" t="0" r="-2742" b="1"/>
              </a:stretch>
            </a:blipFill>
          </p:spPr>
        </p:sp>
      </p:grpSp>
      <p:grpSp>
        <p:nvGrpSpPr>
          <p:cNvPr name="Group 6" id="6"/>
          <p:cNvGrpSpPr/>
          <p:nvPr/>
        </p:nvGrpSpPr>
        <p:grpSpPr>
          <a:xfrm rot="4661459">
            <a:off x="-860948" y="8286627"/>
            <a:ext cx="2778658" cy="2285446"/>
            <a:chOff x="0" y="0"/>
            <a:chExt cx="3704877" cy="3047261"/>
          </a:xfrm>
        </p:grpSpPr>
        <p:sp>
          <p:nvSpPr>
            <p:cNvPr name="Freeform 7" id="7"/>
            <p:cNvSpPr/>
            <p:nvPr/>
          </p:nvSpPr>
          <p:spPr>
            <a:xfrm flipH="false" flipV="false" rot="0">
              <a:off x="0" y="0"/>
              <a:ext cx="3704844" cy="3047238"/>
            </a:xfrm>
            <a:custGeom>
              <a:avLst/>
              <a:gdLst/>
              <a:ahLst/>
              <a:cxnLst/>
              <a:rect r="r" b="b" t="t" l="l"/>
              <a:pathLst>
                <a:path h="3047238" w="3704844">
                  <a:moveTo>
                    <a:pt x="0" y="0"/>
                  </a:moveTo>
                  <a:lnTo>
                    <a:pt x="3704844" y="0"/>
                  </a:lnTo>
                  <a:lnTo>
                    <a:pt x="3704844" y="3047238"/>
                  </a:lnTo>
                  <a:lnTo>
                    <a:pt x="0" y="3047238"/>
                  </a:lnTo>
                  <a:lnTo>
                    <a:pt x="0" y="0"/>
                  </a:lnTo>
                  <a:close/>
                </a:path>
              </a:pathLst>
            </a:custGeom>
            <a:blipFill>
              <a:blip r:embed="rId5"/>
              <a:stretch>
                <a:fillRect l="-11" t="0" r="-12" b="0"/>
              </a:stretch>
            </a:blipFill>
          </p:spPr>
        </p:sp>
      </p:grpSp>
      <p:grpSp>
        <p:nvGrpSpPr>
          <p:cNvPr name="Group 8" id="8"/>
          <p:cNvGrpSpPr/>
          <p:nvPr/>
        </p:nvGrpSpPr>
        <p:grpSpPr>
          <a:xfrm rot="0">
            <a:off x="15778223" y="6543974"/>
            <a:ext cx="7210834" cy="5994006"/>
            <a:chOff x="0" y="0"/>
            <a:chExt cx="9614445" cy="7992008"/>
          </a:xfrm>
        </p:grpSpPr>
        <p:sp>
          <p:nvSpPr>
            <p:cNvPr name="Freeform 9" id="9"/>
            <p:cNvSpPr/>
            <p:nvPr/>
          </p:nvSpPr>
          <p:spPr>
            <a:xfrm flipH="false" flipV="false" rot="0">
              <a:off x="0" y="0"/>
              <a:ext cx="9614408" cy="7991983"/>
            </a:xfrm>
            <a:custGeom>
              <a:avLst/>
              <a:gdLst/>
              <a:ahLst/>
              <a:cxnLst/>
              <a:rect r="r" b="b" t="t" l="l"/>
              <a:pathLst>
                <a:path h="7991983" w="9614408">
                  <a:moveTo>
                    <a:pt x="0" y="0"/>
                  </a:moveTo>
                  <a:lnTo>
                    <a:pt x="9614408" y="0"/>
                  </a:lnTo>
                  <a:lnTo>
                    <a:pt x="9614408" y="7991983"/>
                  </a:lnTo>
                  <a:lnTo>
                    <a:pt x="0" y="7991983"/>
                  </a:lnTo>
                  <a:lnTo>
                    <a:pt x="0" y="0"/>
                  </a:lnTo>
                  <a:close/>
                </a:path>
              </a:pathLst>
            </a:custGeom>
            <a:blipFill>
              <a:blip r:embed="rId6"/>
              <a:stretch>
                <a:fillRect l="0" t="-55" r="0" b="-55"/>
              </a:stretch>
            </a:blipFill>
          </p:spPr>
        </p:sp>
      </p:grpSp>
      <p:sp>
        <p:nvSpPr>
          <p:cNvPr name="TextBox 10" id="10"/>
          <p:cNvSpPr txBox="true"/>
          <p:nvPr/>
        </p:nvSpPr>
        <p:spPr>
          <a:xfrm rot="0">
            <a:off x="1028700" y="402356"/>
            <a:ext cx="13430143" cy="1226064"/>
          </a:xfrm>
          <a:prstGeom prst="rect">
            <a:avLst/>
          </a:prstGeom>
        </p:spPr>
        <p:txBody>
          <a:bodyPr anchor="t" rtlCol="false" tIns="0" lIns="0" bIns="0" rIns="0">
            <a:spAutoFit/>
          </a:bodyPr>
          <a:lstStyle/>
          <a:p>
            <a:pPr algn="l">
              <a:lnSpc>
                <a:spcPts val="8826"/>
              </a:lnSpc>
            </a:pPr>
            <a:r>
              <a:rPr lang="en-US" sz="6303">
                <a:solidFill>
                  <a:srgbClr val="000000"/>
                </a:solidFill>
                <a:latin typeface="Neue Machina Ultra-Bold"/>
              </a:rPr>
              <a:t>Key Technologies and Tools</a:t>
            </a:r>
          </a:p>
        </p:txBody>
      </p:sp>
      <p:sp>
        <p:nvSpPr>
          <p:cNvPr name="TextBox 11" id="11"/>
          <p:cNvSpPr txBox="true"/>
          <p:nvPr/>
        </p:nvSpPr>
        <p:spPr>
          <a:xfrm rot="0">
            <a:off x="1338375" y="2457583"/>
            <a:ext cx="2598564" cy="1103852"/>
          </a:xfrm>
          <a:prstGeom prst="rect">
            <a:avLst/>
          </a:prstGeom>
        </p:spPr>
        <p:txBody>
          <a:bodyPr anchor="t" rtlCol="false" tIns="0" lIns="0" bIns="0" rIns="0">
            <a:spAutoFit/>
          </a:bodyPr>
          <a:lstStyle/>
          <a:p>
            <a:pPr algn="l">
              <a:lnSpc>
                <a:spcPts val="8052"/>
              </a:lnSpc>
            </a:pPr>
            <a:r>
              <a:rPr lang="en-US" sz="5750">
                <a:solidFill>
                  <a:srgbClr val="000000"/>
                </a:solidFill>
                <a:latin typeface="Neue Machina Ultra-Bold"/>
              </a:rPr>
              <a:t>HTML</a:t>
            </a:r>
          </a:p>
        </p:txBody>
      </p:sp>
      <p:sp>
        <p:nvSpPr>
          <p:cNvPr name="Freeform 12" id="12"/>
          <p:cNvSpPr/>
          <p:nvPr/>
        </p:nvSpPr>
        <p:spPr>
          <a:xfrm flipH="false" flipV="false" rot="0">
            <a:off x="9235627" y="2514245"/>
            <a:ext cx="4290507" cy="3238818"/>
          </a:xfrm>
          <a:custGeom>
            <a:avLst/>
            <a:gdLst/>
            <a:ahLst/>
            <a:cxnLst/>
            <a:rect r="r" b="b" t="t" l="l"/>
            <a:pathLst>
              <a:path h="3238818" w="4290507">
                <a:moveTo>
                  <a:pt x="0" y="0"/>
                </a:moveTo>
                <a:lnTo>
                  <a:pt x="4290507" y="0"/>
                </a:lnTo>
                <a:lnTo>
                  <a:pt x="4290507" y="3238818"/>
                </a:lnTo>
                <a:lnTo>
                  <a:pt x="0" y="32388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0">
            <a:off x="6998748" y="6284753"/>
            <a:ext cx="4290507" cy="3087191"/>
          </a:xfrm>
          <a:custGeom>
            <a:avLst/>
            <a:gdLst/>
            <a:ahLst/>
            <a:cxnLst/>
            <a:rect r="r" b="b" t="t" l="l"/>
            <a:pathLst>
              <a:path h="3087191" w="4290507">
                <a:moveTo>
                  <a:pt x="0" y="0"/>
                </a:moveTo>
                <a:lnTo>
                  <a:pt x="4290507" y="0"/>
                </a:lnTo>
                <a:lnTo>
                  <a:pt x="4290507" y="3087191"/>
                </a:lnTo>
                <a:lnTo>
                  <a:pt x="0" y="308719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4" id="14"/>
          <p:cNvSpPr/>
          <p:nvPr/>
        </p:nvSpPr>
        <p:spPr>
          <a:xfrm flipH="false" flipV="false" rot="0">
            <a:off x="1571208" y="6284753"/>
            <a:ext cx="4290507" cy="3087191"/>
          </a:xfrm>
          <a:custGeom>
            <a:avLst/>
            <a:gdLst/>
            <a:ahLst/>
            <a:cxnLst/>
            <a:rect r="r" b="b" t="t" l="l"/>
            <a:pathLst>
              <a:path h="3087191" w="4290507">
                <a:moveTo>
                  <a:pt x="0" y="0"/>
                </a:moveTo>
                <a:lnTo>
                  <a:pt x="4290507" y="0"/>
                </a:lnTo>
                <a:lnTo>
                  <a:pt x="4290507" y="3087191"/>
                </a:lnTo>
                <a:lnTo>
                  <a:pt x="0" y="308719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5" id="15"/>
          <p:cNvSpPr/>
          <p:nvPr/>
        </p:nvSpPr>
        <p:spPr>
          <a:xfrm flipH="false" flipV="false" rot="0">
            <a:off x="12422727" y="6171109"/>
            <a:ext cx="4290507" cy="3087191"/>
          </a:xfrm>
          <a:custGeom>
            <a:avLst/>
            <a:gdLst/>
            <a:ahLst/>
            <a:cxnLst/>
            <a:rect r="r" b="b" t="t" l="l"/>
            <a:pathLst>
              <a:path h="3087191" w="4290507">
                <a:moveTo>
                  <a:pt x="0" y="0"/>
                </a:moveTo>
                <a:lnTo>
                  <a:pt x="4290507" y="0"/>
                </a:lnTo>
                <a:lnTo>
                  <a:pt x="4290507" y="3087191"/>
                </a:lnTo>
                <a:lnTo>
                  <a:pt x="0" y="308719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6" id="16"/>
          <p:cNvSpPr/>
          <p:nvPr/>
        </p:nvSpPr>
        <p:spPr>
          <a:xfrm flipH="false" flipV="false" rot="0">
            <a:off x="13754730" y="2552246"/>
            <a:ext cx="4290507" cy="3200818"/>
          </a:xfrm>
          <a:custGeom>
            <a:avLst/>
            <a:gdLst/>
            <a:ahLst/>
            <a:cxnLst/>
            <a:rect r="r" b="b" t="t" l="l"/>
            <a:pathLst>
              <a:path h="3200818" w="4290507">
                <a:moveTo>
                  <a:pt x="0" y="0"/>
                </a:moveTo>
                <a:lnTo>
                  <a:pt x="4290507" y="0"/>
                </a:lnTo>
                <a:lnTo>
                  <a:pt x="4290507" y="3200818"/>
                </a:lnTo>
                <a:lnTo>
                  <a:pt x="0" y="3200818"/>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7" id="17"/>
          <p:cNvSpPr txBox="true"/>
          <p:nvPr/>
        </p:nvSpPr>
        <p:spPr>
          <a:xfrm rot="0">
            <a:off x="5916720" y="2481326"/>
            <a:ext cx="2598564" cy="1103852"/>
          </a:xfrm>
          <a:prstGeom prst="rect">
            <a:avLst/>
          </a:prstGeom>
        </p:spPr>
        <p:txBody>
          <a:bodyPr anchor="t" rtlCol="false" tIns="0" lIns="0" bIns="0" rIns="0">
            <a:spAutoFit/>
          </a:bodyPr>
          <a:lstStyle/>
          <a:p>
            <a:pPr algn="l">
              <a:lnSpc>
                <a:spcPts val="8052"/>
              </a:lnSpc>
            </a:pPr>
            <a:r>
              <a:rPr lang="en-US" sz="5750">
                <a:solidFill>
                  <a:srgbClr val="000000"/>
                </a:solidFill>
                <a:latin typeface="Neue Machina Ultra-Bold"/>
              </a:rPr>
              <a:t>CSS</a:t>
            </a:r>
          </a:p>
        </p:txBody>
      </p:sp>
      <p:sp>
        <p:nvSpPr>
          <p:cNvPr name="TextBox 18" id="18"/>
          <p:cNvSpPr txBox="true"/>
          <p:nvPr/>
        </p:nvSpPr>
        <p:spPr>
          <a:xfrm rot="0">
            <a:off x="9777889" y="2538476"/>
            <a:ext cx="3604721" cy="855192"/>
          </a:xfrm>
          <a:prstGeom prst="rect">
            <a:avLst/>
          </a:prstGeom>
        </p:spPr>
        <p:txBody>
          <a:bodyPr anchor="t" rtlCol="false" tIns="0" lIns="0" bIns="0" rIns="0">
            <a:spAutoFit/>
          </a:bodyPr>
          <a:lstStyle/>
          <a:p>
            <a:pPr algn="l">
              <a:lnSpc>
                <a:spcPts val="6290"/>
              </a:lnSpc>
            </a:pPr>
            <a:r>
              <a:rPr lang="en-US" sz="4493">
                <a:solidFill>
                  <a:srgbClr val="000000"/>
                </a:solidFill>
                <a:latin typeface="Neue Machina Ultra-Bold"/>
              </a:rPr>
              <a:t>JavaScript</a:t>
            </a:r>
          </a:p>
        </p:txBody>
      </p:sp>
      <p:sp>
        <p:nvSpPr>
          <p:cNvPr name="TextBox 19" id="19"/>
          <p:cNvSpPr txBox="true"/>
          <p:nvPr/>
        </p:nvSpPr>
        <p:spPr>
          <a:xfrm rot="0">
            <a:off x="14250030" y="2626576"/>
            <a:ext cx="3524659" cy="961883"/>
          </a:xfrm>
          <a:prstGeom prst="rect">
            <a:avLst/>
          </a:prstGeom>
        </p:spPr>
        <p:txBody>
          <a:bodyPr anchor="t" rtlCol="false" tIns="0" lIns="0" bIns="0" rIns="0">
            <a:spAutoFit/>
          </a:bodyPr>
          <a:lstStyle/>
          <a:p>
            <a:pPr algn="l">
              <a:lnSpc>
                <a:spcPts val="3679"/>
              </a:lnSpc>
            </a:pPr>
            <a:r>
              <a:rPr lang="en-US" sz="2628">
                <a:solidFill>
                  <a:srgbClr val="000000"/>
                </a:solidFill>
                <a:latin typeface="Neue Machina Ultra-Bold"/>
              </a:rPr>
              <a:t>Web Development Frameworks</a:t>
            </a:r>
          </a:p>
        </p:txBody>
      </p:sp>
      <p:sp>
        <p:nvSpPr>
          <p:cNvPr name="TextBox 20" id="20"/>
          <p:cNvSpPr txBox="true"/>
          <p:nvPr/>
        </p:nvSpPr>
        <p:spPr>
          <a:xfrm rot="0">
            <a:off x="2177201" y="6395085"/>
            <a:ext cx="3203147" cy="1217502"/>
          </a:xfrm>
          <a:prstGeom prst="rect">
            <a:avLst/>
          </a:prstGeom>
        </p:spPr>
        <p:txBody>
          <a:bodyPr anchor="t" rtlCol="false" tIns="0" lIns="0" bIns="0" rIns="0">
            <a:spAutoFit/>
          </a:bodyPr>
          <a:lstStyle/>
          <a:p>
            <a:pPr algn="l">
              <a:lnSpc>
                <a:spcPts val="4521"/>
              </a:lnSpc>
            </a:pPr>
            <a:r>
              <a:rPr lang="en-US" sz="3229">
                <a:solidFill>
                  <a:srgbClr val="000000"/>
                </a:solidFill>
                <a:latin typeface="Neue Machina Ultra-Bold"/>
              </a:rPr>
              <a:t>Back-End Technologies</a:t>
            </a:r>
          </a:p>
        </p:txBody>
      </p:sp>
      <p:sp>
        <p:nvSpPr>
          <p:cNvPr name="TextBox 21" id="21"/>
          <p:cNvSpPr txBox="true"/>
          <p:nvPr/>
        </p:nvSpPr>
        <p:spPr>
          <a:xfrm rot="0">
            <a:off x="7599517" y="6509060"/>
            <a:ext cx="3162202" cy="651642"/>
          </a:xfrm>
          <a:prstGeom prst="rect">
            <a:avLst/>
          </a:prstGeom>
        </p:spPr>
        <p:txBody>
          <a:bodyPr anchor="t" rtlCol="false" tIns="0" lIns="0" bIns="0" rIns="0">
            <a:spAutoFit/>
          </a:bodyPr>
          <a:lstStyle/>
          <a:p>
            <a:pPr algn="l">
              <a:lnSpc>
                <a:spcPts val="4768"/>
              </a:lnSpc>
            </a:pPr>
            <a:r>
              <a:rPr lang="en-US" sz="3406">
                <a:solidFill>
                  <a:srgbClr val="000000"/>
                </a:solidFill>
                <a:latin typeface="Neue Machina Ultra-Bold"/>
              </a:rPr>
              <a:t>Code Editors</a:t>
            </a:r>
          </a:p>
        </p:txBody>
      </p:sp>
      <p:sp>
        <p:nvSpPr>
          <p:cNvPr name="TextBox 22" id="22"/>
          <p:cNvSpPr txBox="true"/>
          <p:nvPr/>
        </p:nvSpPr>
        <p:spPr>
          <a:xfrm rot="0">
            <a:off x="12908502" y="6446639"/>
            <a:ext cx="3440838" cy="599969"/>
          </a:xfrm>
          <a:prstGeom prst="rect">
            <a:avLst/>
          </a:prstGeom>
        </p:spPr>
        <p:txBody>
          <a:bodyPr anchor="t" rtlCol="false" tIns="0" lIns="0" bIns="0" rIns="0">
            <a:spAutoFit/>
          </a:bodyPr>
          <a:lstStyle/>
          <a:p>
            <a:pPr algn="l">
              <a:lnSpc>
                <a:spcPts val="4116"/>
              </a:lnSpc>
            </a:pPr>
            <a:r>
              <a:rPr lang="en-US" sz="2940">
                <a:solidFill>
                  <a:srgbClr val="000000"/>
                </a:solidFill>
                <a:latin typeface="Neue Machina Ultra-Bold"/>
              </a:rPr>
              <a:t>Version Control</a:t>
            </a:r>
          </a:p>
        </p:txBody>
      </p:sp>
      <p:sp>
        <p:nvSpPr>
          <p:cNvPr name="TextBox 23" id="23"/>
          <p:cNvSpPr txBox="true"/>
          <p:nvPr/>
        </p:nvSpPr>
        <p:spPr>
          <a:xfrm rot="0">
            <a:off x="12636986" y="7788104"/>
            <a:ext cx="3983869" cy="327227"/>
          </a:xfrm>
          <a:prstGeom prst="rect">
            <a:avLst/>
          </a:prstGeom>
        </p:spPr>
        <p:txBody>
          <a:bodyPr anchor="t" rtlCol="false" tIns="0" lIns="0" bIns="0" rIns="0">
            <a:spAutoFit/>
          </a:bodyPr>
          <a:lstStyle/>
          <a:p>
            <a:pPr algn="ctr">
              <a:lnSpc>
                <a:spcPts val="2495"/>
              </a:lnSpc>
            </a:pPr>
            <a:r>
              <a:rPr lang="en-US" sz="1782">
                <a:solidFill>
                  <a:srgbClr val="000000"/>
                </a:solidFill>
                <a:latin typeface="Montserrat"/>
              </a:rPr>
              <a:t>e.g., Git and GitHub.</a:t>
            </a:r>
          </a:p>
        </p:txBody>
      </p:sp>
      <p:sp>
        <p:nvSpPr>
          <p:cNvPr name="TextBox 24" id="24"/>
          <p:cNvSpPr txBox="true"/>
          <p:nvPr/>
        </p:nvSpPr>
        <p:spPr>
          <a:xfrm rot="0">
            <a:off x="4908858" y="3745973"/>
            <a:ext cx="3983869" cy="642587"/>
          </a:xfrm>
          <a:prstGeom prst="rect">
            <a:avLst/>
          </a:prstGeom>
        </p:spPr>
        <p:txBody>
          <a:bodyPr anchor="t" rtlCol="false" tIns="0" lIns="0" bIns="0" rIns="0">
            <a:spAutoFit/>
          </a:bodyPr>
          <a:lstStyle/>
          <a:p>
            <a:pPr algn="ctr">
              <a:lnSpc>
                <a:spcPts val="2495"/>
              </a:lnSpc>
            </a:pPr>
            <a:r>
              <a:rPr lang="en-US" sz="1782">
                <a:solidFill>
                  <a:srgbClr val="000000"/>
                </a:solidFill>
                <a:latin typeface="Montserrat"/>
              </a:rPr>
              <a:t>(Cascading Style Sheets): Used for styling and layout.</a:t>
            </a:r>
          </a:p>
        </p:txBody>
      </p:sp>
      <p:sp>
        <p:nvSpPr>
          <p:cNvPr name="TextBox 25" id="25"/>
          <p:cNvSpPr txBox="true"/>
          <p:nvPr/>
        </p:nvSpPr>
        <p:spPr>
          <a:xfrm rot="0">
            <a:off x="9388944" y="3745973"/>
            <a:ext cx="3983869" cy="642587"/>
          </a:xfrm>
          <a:prstGeom prst="rect">
            <a:avLst/>
          </a:prstGeom>
        </p:spPr>
        <p:txBody>
          <a:bodyPr anchor="t" rtlCol="false" tIns="0" lIns="0" bIns="0" rIns="0">
            <a:spAutoFit/>
          </a:bodyPr>
          <a:lstStyle/>
          <a:p>
            <a:pPr algn="ctr">
              <a:lnSpc>
                <a:spcPts val="2495"/>
              </a:lnSpc>
            </a:pPr>
            <a:r>
              <a:rPr lang="en-US" sz="1782">
                <a:solidFill>
                  <a:srgbClr val="000000"/>
                </a:solidFill>
                <a:latin typeface="Montserrat"/>
              </a:rPr>
              <a:t>Adds interactivity and functionality.</a:t>
            </a:r>
          </a:p>
        </p:txBody>
      </p:sp>
      <p:sp>
        <p:nvSpPr>
          <p:cNvPr name="TextBox 26" id="26"/>
          <p:cNvSpPr txBox="true"/>
          <p:nvPr/>
        </p:nvSpPr>
        <p:spPr>
          <a:xfrm rot="0">
            <a:off x="13811880" y="4331410"/>
            <a:ext cx="3983869" cy="327227"/>
          </a:xfrm>
          <a:prstGeom prst="rect">
            <a:avLst/>
          </a:prstGeom>
        </p:spPr>
        <p:txBody>
          <a:bodyPr anchor="t" rtlCol="false" tIns="0" lIns="0" bIns="0" rIns="0">
            <a:spAutoFit/>
          </a:bodyPr>
          <a:lstStyle/>
          <a:p>
            <a:pPr algn="ctr">
              <a:lnSpc>
                <a:spcPts val="2495"/>
              </a:lnSpc>
            </a:pPr>
            <a:r>
              <a:rPr lang="en-US" sz="1782">
                <a:solidFill>
                  <a:srgbClr val="000000"/>
                </a:solidFill>
                <a:latin typeface="Montserrat"/>
              </a:rPr>
              <a:t>e.g., React, Angular, Vue.js.</a:t>
            </a:r>
          </a:p>
        </p:txBody>
      </p:sp>
      <p:sp>
        <p:nvSpPr>
          <p:cNvPr name="TextBox 27" id="27"/>
          <p:cNvSpPr txBox="true"/>
          <p:nvPr/>
        </p:nvSpPr>
        <p:spPr>
          <a:xfrm rot="0">
            <a:off x="1769521" y="7902198"/>
            <a:ext cx="3983869" cy="327227"/>
          </a:xfrm>
          <a:prstGeom prst="rect">
            <a:avLst/>
          </a:prstGeom>
        </p:spPr>
        <p:txBody>
          <a:bodyPr anchor="t" rtlCol="false" tIns="0" lIns="0" bIns="0" rIns="0">
            <a:spAutoFit/>
          </a:bodyPr>
          <a:lstStyle/>
          <a:p>
            <a:pPr algn="ctr">
              <a:lnSpc>
                <a:spcPts val="2495"/>
              </a:lnSpc>
            </a:pPr>
            <a:r>
              <a:rPr lang="en-US" sz="1782">
                <a:solidFill>
                  <a:srgbClr val="000000"/>
                </a:solidFill>
                <a:latin typeface="Montserrat"/>
              </a:rPr>
              <a:t>e.g., Node.js, Django, Ruby on Rails.</a:t>
            </a:r>
          </a:p>
        </p:txBody>
      </p:sp>
      <p:sp>
        <p:nvSpPr>
          <p:cNvPr name="TextBox 28" id="28"/>
          <p:cNvSpPr txBox="true"/>
          <p:nvPr/>
        </p:nvSpPr>
        <p:spPr>
          <a:xfrm rot="0">
            <a:off x="7188684" y="7902198"/>
            <a:ext cx="3983869" cy="327227"/>
          </a:xfrm>
          <a:prstGeom prst="rect">
            <a:avLst/>
          </a:prstGeom>
        </p:spPr>
        <p:txBody>
          <a:bodyPr anchor="t" rtlCol="false" tIns="0" lIns="0" bIns="0" rIns="0">
            <a:spAutoFit/>
          </a:bodyPr>
          <a:lstStyle/>
          <a:p>
            <a:pPr algn="ctr">
              <a:lnSpc>
                <a:spcPts val="2495"/>
              </a:lnSpc>
            </a:pPr>
            <a:r>
              <a:rPr lang="en-US" sz="1782">
                <a:solidFill>
                  <a:srgbClr val="000000"/>
                </a:solidFill>
                <a:latin typeface="Montserrat"/>
              </a:rPr>
              <a:t>Visual Studio Code, Sublime Text.</a:t>
            </a:r>
          </a:p>
        </p:txBody>
      </p:sp>
      <p:sp>
        <p:nvSpPr>
          <p:cNvPr name="TextBox 29" id="29"/>
          <p:cNvSpPr txBox="true"/>
          <p:nvPr/>
        </p:nvSpPr>
        <p:spPr>
          <a:xfrm rot="0">
            <a:off x="446735" y="3821786"/>
            <a:ext cx="3983869" cy="957946"/>
          </a:xfrm>
          <a:prstGeom prst="rect">
            <a:avLst/>
          </a:prstGeom>
        </p:spPr>
        <p:txBody>
          <a:bodyPr anchor="t" rtlCol="false" tIns="0" lIns="0" bIns="0" rIns="0">
            <a:spAutoFit/>
          </a:bodyPr>
          <a:lstStyle/>
          <a:p>
            <a:pPr algn="ctr">
              <a:lnSpc>
                <a:spcPts val="2495"/>
              </a:lnSpc>
            </a:pPr>
            <a:r>
              <a:rPr lang="en-US" sz="1782">
                <a:solidFill>
                  <a:srgbClr val="000000"/>
                </a:solidFill>
                <a:latin typeface="Montserrat"/>
              </a:rPr>
              <a:t>(Hypertext Markup Language): Used for creating the structure of web pages.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grpSp>
        <p:nvGrpSpPr>
          <p:cNvPr name="Group 2" id="2"/>
          <p:cNvGrpSpPr/>
          <p:nvPr/>
        </p:nvGrpSpPr>
        <p:grpSpPr>
          <a:xfrm rot="-320654">
            <a:off x="15023685" y="2224"/>
            <a:ext cx="4471230" cy="2308815"/>
            <a:chOff x="0" y="0"/>
            <a:chExt cx="5961640" cy="3078420"/>
          </a:xfrm>
        </p:grpSpPr>
        <p:sp>
          <p:nvSpPr>
            <p:cNvPr name="Freeform 3" id="3"/>
            <p:cNvSpPr/>
            <p:nvPr/>
          </p:nvSpPr>
          <p:spPr>
            <a:xfrm flipH="false" flipV="false" rot="0">
              <a:off x="0" y="0"/>
              <a:ext cx="5961634" cy="3078480"/>
            </a:xfrm>
            <a:custGeom>
              <a:avLst/>
              <a:gdLst/>
              <a:ahLst/>
              <a:cxnLst/>
              <a:rect r="r" b="b" t="t" l="l"/>
              <a:pathLst>
                <a:path h="3078480" w="5961634">
                  <a:moveTo>
                    <a:pt x="0" y="0"/>
                  </a:moveTo>
                  <a:lnTo>
                    <a:pt x="5961634" y="0"/>
                  </a:lnTo>
                  <a:lnTo>
                    <a:pt x="5961634" y="3078480"/>
                  </a:lnTo>
                  <a:lnTo>
                    <a:pt x="0" y="3078480"/>
                  </a:lnTo>
                  <a:lnTo>
                    <a:pt x="0" y="0"/>
                  </a:lnTo>
                  <a:close/>
                </a:path>
              </a:pathLst>
            </a:custGeom>
            <a:blipFill>
              <a:blip r:embed="rId2"/>
              <a:stretch>
                <a:fillRect l="-2742" t="0" r="-2742" b="1"/>
              </a:stretch>
            </a:blipFill>
          </p:spPr>
        </p:sp>
      </p:grpSp>
      <p:grpSp>
        <p:nvGrpSpPr>
          <p:cNvPr name="Group 4" id="4"/>
          <p:cNvGrpSpPr/>
          <p:nvPr/>
        </p:nvGrpSpPr>
        <p:grpSpPr>
          <a:xfrm rot="4661459">
            <a:off x="-860948" y="8286627"/>
            <a:ext cx="2778658" cy="2285446"/>
            <a:chOff x="0" y="0"/>
            <a:chExt cx="3704877" cy="3047261"/>
          </a:xfrm>
        </p:grpSpPr>
        <p:sp>
          <p:nvSpPr>
            <p:cNvPr name="Freeform 5" id="5"/>
            <p:cNvSpPr/>
            <p:nvPr/>
          </p:nvSpPr>
          <p:spPr>
            <a:xfrm flipH="false" flipV="false" rot="0">
              <a:off x="0" y="0"/>
              <a:ext cx="3704844" cy="3047238"/>
            </a:xfrm>
            <a:custGeom>
              <a:avLst/>
              <a:gdLst/>
              <a:ahLst/>
              <a:cxnLst/>
              <a:rect r="r" b="b" t="t" l="l"/>
              <a:pathLst>
                <a:path h="3047238" w="3704844">
                  <a:moveTo>
                    <a:pt x="0" y="0"/>
                  </a:moveTo>
                  <a:lnTo>
                    <a:pt x="3704844" y="0"/>
                  </a:lnTo>
                  <a:lnTo>
                    <a:pt x="3704844" y="3047238"/>
                  </a:lnTo>
                  <a:lnTo>
                    <a:pt x="0" y="3047238"/>
                  </a:lnTo>
                  <a:lnTo>
                    <a:pt x="0" y="0"/>
                  </a:lnTo>
                  <a:close/>
                </a:path>
              </a:pathLst>
            </a:custGeom>
            <a:blipFill>
              <a:blip r:embed="rId3"/>
              <a:stretch>
                <a:fillRect l="-11" t="0" r="-12" b="0"/>
              </a:stretch>
            </a:blipFill>
          </p:spPr>
        </p:sp>
      </p:grpSp>
      <p:grpSp>
        <p:nvGrpSpPr>
          <p:cNvPr name="Group 6" id="6"/>
          <p:cNvGrpSpPr/>
          <p:nvPr/>
        </p:nvGrpSpPr>
        <p:grpSpPr>
          <a:xfrm rot="0">
            <a:off x="15778223" y="6543974"/>
            <a:ext cx="7210834" cy="5994006"/>
            <a:chOff x="0" y="0"/>
            <a:chExt cx="9614445" cy="7992008"/>
          </a:xfrm>
        </p:grpSpPr>
        <p:sp>
          <p:nvSpPr>
            <p:cNvPr name="Freeform 7" id="7"/>
            <p:cNvSpPr/>
            <p:nvPr/>
          </p:nvSpPr>
          <p:spPr>
            <a:xfrm flipH="false" flipV="false" rot="0">
              <a:off x="0" y="0"/>
              <a:ext cx="9614408" cy="7991983"/>
            </a:xfrm>
            <a:custGeom>
              <a:avLst/>
              <a:gdLst/>
              <a:ahLst/>
              <a:cxnLst/>
              <a:rect r="r" b="b" t="t" l="l"/>
              <a:pathLst>
                <a:path h="7991983" w="9614408">
                  <a:moveTo>
                    <a:pt x="0" y="0"/>
                  </a:moveTo>
                  <a:lnTo>
                    <a:pt x="9614408" y="0"/>
                  </a:lnTo>
                  <a:lnTo>
                    <a:pt x="9614408" y="7991983"/>
                  </a:lnTo>
                  <a:lnTo>
                    <a:pt x="0" y="7991983"/>
                  </a:lnTo>
                  <a:lnTo>
                    <a:pt x="0" y="0"/>
                  </a:lnTo>
                  <a:close/>
                </a:path>
              </a:pathLst>
            </a:custGeom>
            <a:blipFill>
              <a:blip r:embed="rId4"/>
              <a:stretch>
                <a:fillRect l="0" t="-55" r="0" b="-55"/>
              </a:stretch>
            </a:blipFill>
          </p:spPr>
        </p:sp>
      </p:grpSp>
      <p:sp>
        <p:nvSpPr>
          <p:cNvPr name="TextBox 8" id="8"/>
          <p:cNvSpPr txBox="true"/>
          <p:nvPr/>
        </p:nvSpPr>
        <p:spPr>
          <a:xfrm rot="0">
            <a:off x="1028700" y="402356"/>
            <a:ext cx="13430143" cy="1226064"/>
          </a:xfrm>
          <a:prstGeom prst="rect">
            <a:avLst/>
          </a:prstGeom>
        </p:spPr>
        <p:txBody>
          <a:bodyPr anchor="t" rtlCol="false" tIns="0" lIns="0" bIns="0" rIns="0">
            <a:spAutoFit/>
          </a:bodyPr>
          <a:lstStyle/>
          <a:p>
            <a:pPr algn="l">
              <a:lnSpc>
                <a:spcPts val="8826"/>
              </a:lnSpc>
            </a:pPr>
            <a:r>
              <a:rPr lang="en-US" sz="6303">
                <a:solidFill>
                  <a:srgbClr val="000000"/>
                </a:solidFill>
                <a:latin typeface="Neue Machina Ultra-Bold"/>
              </a:rPr>
              <a:t>Key Technologies and Tools</a:t>
            </a:r>
          </a:p>
        </p:txBody>
      </p:sp>
      <p:sp>
        <p:nvSpPr>
          <p:cNvPr name="Freeform 9" id="9"/>
          <p:cNvSpPr/>
          <p:nvPr/>
        </p:nvSpPr>
        <p:spPr>
          <a:xfrm flipH="false" flipV="false" rot="0">
            <a:off x="1028700" y="2218302"/>
            <a:ext cx="16230600" cy="7322675"/>
          </a:xfrm>
          <a:custGeom>
            <a:avLst/>
            <a:gdLst/>
            <a:ahLst/>
            <a:cxnLst/>
            <a:rect r="r" b="b" t="t" l="l"/>
            <a:pathLst>
              <a:path h="7322675" w="16230600">
                <a:moveTo>
                  <a:pt x="0" y="0"/>
                </a:moveTo>
                <a:lnTo>
                  <a:pt x="16230600" y="0"/>
                </a:lnTo>
                <a:lnTo>
                  <a:pt x="16230600" y="7322675"/>
                </a:lnTo>
                <a:lnTo>
                  <a:pt x="0" y="732267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389213" y="2717232"/>
            <a:ext cx="4650225" cy="638561"/>
          </a:xfrm>
          <a:prstGeom prst="rect">
            <a:avLst/>
          </a:prstGeom>
        </p:spPr>
        <p:txBody>
          <a:bodyPr anchor="t" rtlCol="false" tIns="0" lIns="0" bIns="0" rIns="0">
            <a:spAutoFit/>
          </a:bodyPr>
          <a:lstStyle/>
          <a:p>
            <a:pPr algn="ctr">
              <a:lnSpc>
                <a:spcPts val="4754"/>
              </a:lnSpc>
            </a:pPr>
            <a:r>
              <a:rPr lang="en-US" sz="3395">
                <a:solidFill>
                  <a:srgbClr val="000000"/>
                </a:solidFill>
                <a:latin typeface="Montserrat Bold"/>
              </a:rPr>
              <a:t>HTML</a:t>
            </a:r>
          </a:p>
        </p:txBody>
      </p:sp>
      <p:sp>
        <p:nvSpPr>
          <p:cNvPr name="TextBox 11" id="11"/>
          <p:cNvSpPr txBox="true"/>
          <p:nvPr/>
        </p:nvSpPr>
        <p:spPr>
          <a:xfrm rot="0">
            <a:off x="1714877" y="4501755"/>
            <a:ext cx="15096061" cy="3027340"/>
          </a:xfrm>
          <a:prstGeom prst="rect">
            <a:avLst/>
          </a:prstGeom>
        </p:spPr>
        <p:txBody>
          <a:bodyPr anchor="t" rtlCol="false" tIns="0" lIns="0" bIns="0" rIns="0">
            <a:spAutoFit/>
          </a:bodyPr>
          <a:lstStyle/>
          <a:p>
            <a:pPr algn="ctr">
              <a:lnSpc>
                <a:spcPts val="2637"/>
              </a:lnSpc>
            </a:pPr>
            <a:r>
              <a:rPr lang="en-US" sz="1883">
                <a:solidFill>
                  <a:srgbClr val="000000"/>
                </a:solidFill>
                <a:latin typeface="Montserrat"/>
              </a:rPr>
              <a:t>HTML (Hypertext Markup Language) is a fundamental building block of the internet. It provides a standardized structure for web content, defining elements like headings, paragraphs, lists, links, and media. Web browsers use HTML to render web pages, interpreting the tags and formatting instructions within HTML documents to display text and multimedia content as intended by web developers.</a:t>
            </a:r>
          </a:p>
          <a:p>
            <a:pPr algn="ctr">
              <a:lnSpc>
                <a:spcPts val="2637"/>
              </a:lnSpc>
            </a:pPr>
            <a:r>
              <a:rPr lang="en-US" sz="1883">
                <a:solidFill>
                  <a:srgbClr val="000000"/>
                </a:solidFill>
                <a:latin typeface="Montserrat"/>
              </a:rPr>
              <a:t>HTML is versatile and essential for creating webpages and applications, allowing developers to organize content, incorporate images, videos, and interactive features. It serves as the backbone for modern web development, working in conjunction with CSS (Cascading Style Sheets) and JavaScript to create dynamic and visually appealing websites and web applications that are accessible across various devices and browsers.</a:t>
            </a:r>
          </a:p>
          <a:p>
            <a:pPr algn="ctr">
              <a:lnSpc>
                <a:spcPts val="2637"/>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grpSp>
        <p:nvGrpSpPr>
          <p:cNvPr name="Group 2" id="2"/>
          <p:cNvGrpSpPr/>
          <p:nvPr/>
        </p:nvGrpSpPr>
        <p:grpSpPr>
          <a:xfrm rot="-320654">
            <a:off x="15023685" y="2224"/>
            <a:ext cx="4471230" cy="2308815"/>
            <a:chOff x="0" y="0"/>
            <a:chExt cx="5961640" cy="3078420"/>
          </a:xfrm>
        </p:grpSpPr>
        <p:sp>
          <p:nvSpPr>
            <p:cNvPr name="Freeform 3" id="3"/>
            <p:cNvSpPr/>
            <p:nvPr/>
          </p:nvSpPr>
          <p:spPr>
            <a:xfrm flipH="false" flipV="false" rot="0">
              <a:off x="0" y="0"/>
              <a:ext cx="5961634" cy="3078480"/>
            </a:xfrm>
            <a:custGeom>
              <a:avLst/>
              <a:gdLst/>
              <a:ahLst/>
              <a:cxnLst/>
              <a:rect r="r" b="b" t="t" l="l"/>
              <a:pathLst>
                <a:path h="3078480" w="5961634">
                  <a:moveTo>
                    <a:pt x="0" y="0"/>
                  </a:moveTo>
                  <a:lnTo>
                    <a:pt x="5961634" y="0"/>
                  </a:lnTo>
                  <a:lnTo>
                    <a:pt x="5961634" y="3078480"/>
                  </a:lnTo>
                  <a:lnTo>
                    <a:pt x="0" y="3078480"/>
                  </a:lnTo>
                  <a:lnTo>
                    <a:pt x="0" y="0"/>
                  </a:lnTo>
                  <a:close/>
                </a:path>
              </a:pathLst>
            </a:custGeom>
            <a:blipFill>
              <a:blip r:embed="rId2"/>
              <a:stretch>
                <a:fillRect l="-2742" t="0" r="-2742" b="1"/>
              </a:stretch>
            </a:blipFill>
          </p:spPr>
        </p:sp>
      </p:grpSp>
      <p:grpSp>
        <p:nvGrpSpPr>
          <p:cNvPr name="Group 4" id="4"/>
          <p:cNvGrpSpPr/>
          <p:nvPr/>
        </p:nvGrpSpPr>
        <p:grpSpPr>
          <a:xfrm rot="4661459">
            <a:off x="-860948" y="8286627"/>
            <a:ext cx="2778658" cy="2285446"/>
            <a:chOff x="0" y="0"/>
            <a:chExt cx="3704877" cy="3047261"/>
          </a:xfrm>
        </p:grpSpPr>
        <p:sp>
          <p:nvSpPr>
            <p:cNvPr name="Freeform 5" id="5"/>
            <p:cNvSpPr/>
            <p:nvPr/>
          </p:nvSpPr>
          <p:spPr>
            <a:xfrm flipH="false" flipV="false" rot="0">
              <a:off x="0" y="0"/>
              <a:ext cx="3704844" cy="3047238"/>
            </a:xfrm>
            <a:custGeom>
              <a:avLst/>
              <a:gdLst/>
              <a:ahLst/>
              <a:cxnLst/>
              <a:rect r="r" b="b" t="t" l="l"/>
              <a:pathLst>
                <a:path h="3047238" w="3704844">
                  <a:moveTo>
                    <a:pt x="0" y="0"/>
                  </a:moveTo>
                  <a:lnTo>
                    <a:pt x="3704844" y="0"/>
                  </a:lnTo>
                  <a:lnTo>
                    <a:pt x="3704844" y="3047238"/>
                  </a:lnTo>
                  <a:lnTo>
                    <a:pt x="0" y="3047238"/>
                  </a:lnTo>
                  <a:lnTo>
                    <a:pt x="0" y="0"/>
                  </a:lnTo>
                  <a:close/>
                </a:path>
              </a:pathLst>
            </a:custGeom>
            <a:blipFill>
              <a:blip r:embed="rId3"/>
              <a:stretch>
                <a:fillRect l="-11" t="0" r="-12" b="0"/>
              </a:stretch>
            </a:blipFill>
          </p:spPr>
        </p:sp>
      </p:grpSp>
      <p:grpSp>
        <p:nvGrpSpPr>
          <p:cNvPr name="Group 6" id="6"/>
          <p:cNvGrpSpPr/>
          <p:nvPr/>
        </p:nvGrpSpPr>
        <p:grpSpPr>
          <a:xfrm rot="0">
            <a:off x="15778223" y="6543974"/>
            <a:ext cx="7210834" cy="5994006"/>
            <a:chOff x="0" y="0"/>
            <a:chExt cx="9614445" cy="7992008"/>
          </a:xfrm>
        </p:grpSpPr>
        <p:sp>
          <p:nvSpPr>
            <p:cNvPr name="Freeform 7" id="7"/>
            <p:cNvSpPr/>
            <p:nvPr/>
          </p:nvSpPr>
          <p:spPr>
            <a:xfrm flipH="false" flipV="false" rot="0">
              <a:off x="0" y="0"/>
              <a:ext cx="9614408" cy="7991983"/>
            </a:xfrm>
            <a:custGeom>
              <a:avLst/>
              <a:gdLst/>
              <a:ahLst/>
              <a:cxnLst/>
              <a:rect r="r" b="b" t="t" l="l"/>
              <a:pathLst>
                <a:path h="7991983" w="9614408">
                  <a:moveTo>
                    <a:pt x="0" y="0"/>
                  </a:moveTo>
                  <a:lnTo>
                    <a:pt x="9614408" y="0"/>
                  </a:lnTo>
                  <a:lnTo>
                    <a:pt x="9614408" y="7991983"/>
                  </a:lnTo>
                  <a:lnTo>
                    <a:pt x="0" y="7991983"/>
                  </a:lnTo>
                  <a:lnTo>
                    <a:pt x="0" y="0"/>
                  </a:lnTo>
                  <a:close/>
                </a:path>
              </a:pathLst>
            </a:custGeom>
            <a:blipFill>
              <a:blip r:embed="rId4"/>
              <a:stretch>
                <a:fillRect l="0" t="-55" r="0" b="-55"/>
              </a:stretch>
            </a:blipFill>
          </p:spPr>
        </p:sp>
      </p:grpSp>
      <p:sp>
        <p:nvSpPr>
          <p:cNvPr name="TextBox 8" id="8"/>
          <p:cNvSpPr txBox="true"/>
          <p:nvPr/>
        </p:nvSpPr>
        <p:spPr>
          <a:xfrm rot="0">
            <a:off x="1028700" y="402356"/>
            <a:ext cx="13430143" cy="1226064"/>
          </a:xfrm>
          <a:prstGeom prst="rect">
            <a:avLst/>
          </a:prstGeom>
        </p:spPr>
        <p:txBody>
          <a:bodyPr anchor="t" rtlCol="false" tIns="0" lIns="0" bIns="0" rIns="0">
            <a:spAutoFit/>
          </a:bodyPr>
          <a:lstStyle/>
          <a:p>
            <a:pPr algn="l">
              <a:lnSpc>
                <a:spcPts val="8826"/>
              </a:lnSpc>
            </a:pPr>
            <a:r>
              <a:rPr lang="en-US" sz="6303">
                <a:solidFill>
                  <a:srgbClr val="000000"/>
                </a:solidFill>
                <a:latin typeface="Neue Machina Ultra-Bold"/>
              </a:rPr>
              <a:t>Key Technologies and Tools</a:t>
            </a:r>
          </a:p>
        </p:txBody>
      </p:sp>
      <p:sp>
        <p:nvSpPr>
          <p:cNvPr name="Freeform 9" id="9"/>
          <p:cNvSpPr/>
          <p:nvPr/>
        </p:nvSpPr>
        <p:spPr>
          <a:xfrm flipH="false" flipV="false" rot="0">
            <a:off x="1028700" y="2218302"/>
            <a:ext cx="16230600" cy="7322675"/>
          </a:xfrm>
          <a:custGeom>
            <a:avLst/>
            <a:gdLst/>
            <a:ahLst/>
            <a:cxnLst/>
            <a:rect r="r" b="b" t="t" l="l"/>
            <a:pathLst>
              <a:path h="7322675" w="16230600">
                <a:moveTo>
                  <a:pt x="0" y="0"/>
                </a:moveTo>
                <a:lnTo>
                  <a:pt x="16230600" y="0"/>
                </a:lnTo>
                <a:lnTo>
                  <a:pt x="16230600" y="7322675"/>
                </a:lnTo>
                <a:lnTo>
                  <a:pt x="0" y="732267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389213" y="2717232"/>
            <a:ext cx="4650225" cy="638561"/>
          </a:xfrm>
          <a:prstGeom prst="rect">
            <a:avLst/>
          </a:prstGeom>
        </p:spPr>
        <p:txBody>
          <a:bodyPr anchor="t" rtlCol="false" tIns="0" lIns="0" bIns="0" rIns="0">
            <a:spAutoFit/>
          </a:bodyPr>
          <a:lstStyle/>
          <a:p>
            <a:pPr algn="ctr">
              <a:lnSpc>
                <a:spcPts val="4754"/>
              </a:lnSpc>
            </a:pPr>
            <a:r>
              <a:rPr lang="en-US" sz="3395">
                <a:solidFill>
                  <a:srgbClr val="000000"/>
                </a:solidFill>
                <a:latin typeface="Montserrat Bold"/>
              </a:rPr>
              <a:t>CSS</a:t>
            </a:r>
          </a:p>
        </p:txBody>
      </p:sp>
      <p:sp>
        <p:nvSpPr>
          <p:cNvPr name="TextBox 11" id="11"/>
          <p:cNvSpPr txBox="true"/>
          <p:nvPr/>
        </p:nvSpPr>
        <p:spPr>
          <a:xfrm rot="0">
            <a:off x="1714877" y="4501755"/>
            <a:ext cx="15096061" cy="2694120"/>
          </a:xfrm>
          <a:prstGeom prst="rect">
            <a:avLst/>
          </a:prstGeom>
        </p:spPr>
        <p:txBody>
          <a:bodyPr anchor="t" rtlCol="false" tIns="0" lIns="0" bIns="0" rIns="0">
            <a:spAutoFit/>
          </a:bodyPr>
          <a:lstStyle/>
          <a:p>
            <a:pPr algn="ctr">
              <a:lnSpc>
                <a:spcPts val="2637"/>
              </a:lnSpc>
            </a:pPr>
            <a:r>
              <a:rPr lang="en-US" sz="1883">
                <a:solidFill>
                  <a:srgbClr val="000000"/>
                </a:solidFill>
                <a:latin typeface="Montserrat"/>
              </a:rPr>
              <a:t>CSS (Cascading Style Sheets) is a crucial web development technology that complements HTML. It defines the presentation and layout of web content, allowing developers to control elements' visual aspects such as colors, fonts, spacing, and responsiveness. CSS enables consistency and aesthetic appeal, separating the content (HTML) from its styling.</a:t>
            </a:r>
          </a:p>
          <a:p>
            <a:pPr algn="ctr">
              <a:lnSpc>
                <a:spcPts val="2637"/>
              </a:lnSpc>
            </a:pPr>
            <a:r>
              <a:rPr lang="en-US" sz="1883">
                <a:solidFill>
                  <a:srgbClr val="000000"/>
                </a:solidFill>
                <a:latin typeface="Montserrat"/>
              </a:rPr>
              <a:t>With CSS, web designers can create responsive and user-friendly interfaces, adapting to different screen sizes and devices. CSS frameworks like Bootstrap and preprocessors like Sass enhance productivity and maintainability. Additionally, CSS animations and transitions enable engaging user experiences. CSS is vital for achieving design flexibility, ensuring cross-browser compatibility, and making websites visually appealing, making it an essential tool for modern web development.</a:t>
            </a:r>
          </a:p>
          <a:p>
            <a:pPr algn="ctr">
              <a:lnSpc>
                <a:spcPts val="2637"/>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grpSp>
        <p:nvGrpSpPr>
          <p:cNvPr name="Group 2" id="2"/>
          <p:cNvGrpSpPr/>
          <p:nvPr/>
        </p:nvGrpSpPr>
        <p:grpSpPr>
          <a:xfrm rot="-320654">
            <a:off x="15023685" y="2224"/>
            <a:ext cx="4471230" cy="2308815"/>
            <a:chOff x="0" y="0"/>
            <a:chExt cx="5961640" cy="3078420"/>
          </a:xfrm>
        </p:grpSpPr>
        <p:sp>
          <p:nvSpPr>
            <p:cNvPr name="Freeform 3" id="3"/>
            <p:cNvSpPr/>
            <p:nvPr/>
          </p:nvSpPr>
          <p:spPr>
            <a:xfrm flipH="false" flipV="false" rot="0">
              <a:off x="0" y="0"/>
              <a:ext cx="5961634" cy="3078480"/>
            </a:xfrm>
            <a:custGeom>
              <a:avLst/>
              <a:gdLst/>
              <a:ahLst/>
              <a:cxnLst/>
              <a:rect r="r" b="b" t="t" l="l"/>
              <a:pathLst>
                <a:path h="3078480" w="5961634">
                  <a:moveTo>
                    <a:pt x="0" y="0"/>
                  </a:moveTo>
                  <a:lnTo>
                    <a:pt x="5961634" y="0"/>
                  </a:lnTo>
                  <a:lnTo>
                    <a:pt x="5961634" y="3078480"/>
                  </a:lnTo>
                  <a:lnTo>
                    <a:pt x="0" y="3078480"/>
                  </a:lnTo>
                  <a:lnTo>
                    <a:pt x="0" y="0"/>
                  </a:lnTo>
                  <a:close/>
                </a:path>
              </a:pathLst>
            </a:custGeom>
            <a:blipFill>
              <a:blip r:embed="rId2"/>
              <a:stretch>
                <a:fillRect l="-2742" t="0" r="-2742" b="1"/>
              </a:stretch>
            </a:blipFill>
          </p:spPr>
        </p:sp>
      </p:grpSp>
      <p:sp>
        <p:nvSpPr>
          <p:cNvPr name="TextBox 4" id="4"/>
          <p:cNvSpPr txBox="true"/>
          <p:nvPr/>
        </p:nvSpPr>
        <p:spPr>
          <a:xfrm rot="0">
            <a:off x="1028700" y="402356"/>
            <a:ext cx="13430143" cy="1226064"/>
          </a:xfrm>
          <a:prstGeom prst="rect">
            <a:avLst/>
          </a:prstGeom>
        </p:spPr>
        <p:txBody>
          <a:bodyPr anchor="t" rtlCol="false" tIns="0" lIns="0" bIns="0" rIns="0">
            <a:spAutoFit/>
          </a:bodyPr>
          <a:lstStyle/>
          <a:p>
            <a:pPr algn="l">
              <a:lnSpc>
                <a:spcPts val="8826"/>
              </a:lnSpc>
            </a:pPr>
            <a:r>
              <a:rPr lang="en-US" sz="6303">
                <a:solidFill>
                  <a:srgbClr val="000000"/>
                </a:solidFill>
                <a:latin typeface="Neue Machina Ultra-Bold"/>
              </a:rPr>
              <a:t>Key Technologies and Tools</a:t>
            </a:r>
          </a:p>
        </p:txBody>
      </p:sp>
      <p:sp>
        <p:nvSpPr>
          <p:cNvPr name="Freeform 5" id="5"/>
          <p:cNvSpPr/>
          <p:nvPr/>
        </p:nvSpPr>
        <p:spPr>
          <a:xfrm flipH="false" flipV="false" rot="0">
            <a:off x="1028700" y="2218302"/>
            <a:ext cx="16230600" cy="7322675"/>
          </a:xfrm>
          <a:custGeom>
            <a:avLst/>
            <a:gdLst/>
            <a:ahLst/>
            <a:cxnLst/>
            <a:rect r="r" b="b" t="t" l="l"/>
            <a:pathLst>
              <a:path h="7322675" w="16230600">
                <a:moveTo>
                  <a:pt x="0" y="0"/>
                </a:moveTo>
                <a:lnTo>
                  <a:pt x="16230600" y="0"/>
                </a:lnTo>
                <a:lnTo>
                  <a:pt x="16230600" y="7322675"/>
                </a:lnTo>
                <a:lnTo>
                  <a:pt x="0" y="73226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028700" y="2925212"/>
            <a:ext cx="4650225" cy="638561"/>
          </a:xfrm>
          <a:prstGeom prst="rect">
            <a:avLst/>
          </a:prstGeom>
        </p:spPr>
        <p:txBody>
          <a:bodyPr anchor="t" rtlCol="false" tIns="0" lIns="0" bIns="0" rIns="0">
            <a:spAutoFit/>
          </a:bodyPr>
          <a:lstStyle/>
          <a:p>
            <a:pPr algn="ctr">
              <a:lnSpc>
                <a:spcPts val="4754"/>
              </a:lnSpc>
            </a:pPr>
            <a:r>
              <a:rPr lang="en-US" sz="3395">
                <a:solidFill>
                  <a:srgbClr val="000000"/>
                </a:solidFill>
                <a:latin typeface="Montserrat Bold"/>
              </a:rPr>
              <a:t>JAVA SCRIPT</a:t>
            </a:r>
          </a:p>
        </p:txBody>
      </p:sp>
      <p:sp>
        <p:nvSpPr>
          <p:cNvPr name="TextBox 7" id="7"/>
          <p:cNvSpPr txBox="true"/>
          <p:nvPr/>
        </p:nvSpPr>
        <p:spPr>
          <a:xfrm rot="0">
            <a:off x="1714877" y="4501755"/>
            <a:ext cx="15096061" cy="3360561"/>
          </a:xfrm>
          <a:prstGeom prst="rect">
            <a:avLst/>
          </a:prstGeom>
        </p:spPr>
        <p:txBody>
          <a:bodyPr anchor="t" rtlCol="false" tIns="0" lIns="0" bIns="0" rIns="0">
            <a:spAutoFit/>
          </a:bodyPr>
          <a:lstStyle/>
          <a:p>
            <a:pPr algn="ctr">
              <a:lnSpc>
                <a:spcPts val="2637"/>
              </a:lnSpc>
            </a:pPr>
            <a:r>
              <a:rPr lang="en-US" sz="1883">
                <a:solidFill>
                  <a:srgbClr val="000000"/>
                </a:solidFill>
                <a:latin typeface="Montserrat"/>
              </a:rPr>
              <a:t>JavaScript is a versatile and essential programming language for web development. It enables dynamic and interactive web experiences by allowing developers to manipulate HTML and CSS in real-time. JavaScript is executed in web browsers, empowering the creation of client-side functionality, such as form validation, animations, and interactive user interfaces. Additionally, with Node.js, JavaScript can be used on the server-side, facilitating full-stack development.</a:t>
            </a:r>
          </a:p>
          <a:p>
            <a:pPr algn="ctr">
              <a:lnSpc>
                <a:spcPts val="2637"/>
              </a:lnSpc>
            </a:pPr>
            <a:r>
              <a:rPr lang="en-US" sz="1883">
                <a:solidFill>
                  <a:srgbClr val="000000"/>
                </a:solidFill>
                <a:latin typeface="Montserrat"/>
              </a:rPr>
              <a:t>JavaScript has a rich ecosystem with numerous libraries and frameworks like React, Angular, and Vue.js, simplifying complex tasks and enhancing productivity. Its broad adoption and constant evolution make it a cornerstone of modern web development, enabling web applications that are responsive, feature-rich, and capable of delivering engaging user experiences.</a:t>
            </a:r>
          </a:p>
          <a:p>
            <a:pPr algn="ctr">
              <a:lnSpc>
                <a:spcPts val="2637"/>
              </a:lnSpc>
            </a:pPr>
          </a:p>
          <a:p>
            <a:pPr algn="ctr">
              <a:lnSpc>
                <a:spcPts val="2637"/>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CB6CE6"/>
        </a:solidFill>
      </p:bgPr>
    </p:bg>
    <p:spTree>
      <p:nvGrpSpPr>
        <p:cNvPr id="1" name=""/>
        <p:cNvGrpSpPr/>
        <p:nvPr/>
      </p:nvGrpSpPr>
      <p:grpSpPr>
        <a:xfrm>
          <a:off x="0" y="0"/>
          <a:ext cx="0" cy="0"/>
          <a:chOff x="0" y="0"/>
          <a:chExt cx="0" cy="0"/>
        </a:xfrm>
      </p:grpSpPr>
      <p:grpSp>
        <p:nvGrpSpPr>
          <p:cNvPr name="Group 2" id="2"/>
          <p:cNvGrpSpPr/>
          <p:nvPr/>
        </p:nvGrpSpPr>
        <p:grpSpPr>
          <a:xfrm rot="-320654">
            <a:off x="15023685" y="2224"/>
            <a:ext cx="4471230" cy="2308815"/>
            <a:chOff x="0" y="0"/>
            <a:chExt cx="5961640" cy="3078420"/>
          </a:xfrm>
        </p:grpSpPr>
        <p:sp>
          <p:nvSpPr>
            <p:cNvPr name="Freeform 3" id="3"/>
            <p:cNvSpPr/>
            <p:nvPr/>
          </p:nvSpPr>
          <p:spPr>
            <a:xfrm flipH="false" flipV="false" rot="0">
              <a:off x="0" y="0"/>
              <a:ext cx="5961634" cy="3078480"/>
            </a:xfrm>
            <a:custGeom>
              <a:avLst/>
              <a:gdLst/>
              <a:ahLst/>
              <a:cxnLst/>
              <a:rect r="r" b="b" t="t" l="l"/>
              <a:pathLst>
                <a:path h="3078480" w="5961634">
                  <a:moveTo>
                    <a:pt x="0" y="0"/>
                  </a:moveTo>
                  <a:lnTo>
                    <a:pt x="5961634" y="0"/>
                  </a:lnTo>
                  <a:lnTo>
                    <a:pt x="5961634" y="3078480"/>
                  </a:lnTo>
                  <a:lnTo>
                    <a:pt x="0" y="3078480"/>
                  </a:lnTo>
                  <a:lnTo>
                    <a:pt x="0" y="0"/>
                  </a:lnTo>
                  <a:close/>
                </a:path>
              </a:pathLst>
            </a:custGeom>
            <a:blipFill>
              <a:blip r:embed="rId2"/>
              <a:stretch>
                <a:fillRect l="-2742" t="0" r="-2742" b="1"/>
              </a:stretch>
            </a:blipFill>
          </p:spPr>
        </p:sp>
      </p:grpSp>
      <p:grpSp>
        <p:nvGrpSpPr>
          <p:cNvPr name="Group 4" id="4"/>
          <p:cNvGrpSpPr/>
          <p:nvPr/>
        </p:nvGrpSpPr>
        <p:grpSpPr>
          <a:xfrm rot="4661459">
            <a:off x="-860948" y="8286627"/>
            <a:ext cx="2778658" cy="2285446"/>
            <a:chOff x="0" y="0"/>
            <a:chExt cx="3704877" cy="3047261"/>
          </a:xfrm>
        </p:grpSpPr>
        <p:sp>
          <p:nvSpPr>
            <p:cNvPr name="Freeform 5" id="5"/>
            <p:cNvSpPr/>
            <p:nvPr/>
          </p:nvSpPr>
          <p:spPr>
            <a:xfrm flipH="false" flipV="false" rot="0">
              <a:off x="0" y="0"/>
              <a:ext cx="3704844" cy="3047238"/>
            </a:xfrm>
            <a:custGeom>
              <a:avLst/>
              <a:gdLst/>
              <a:ahLst/>
              <a:cxnLst/>
              <a:rect r="r" b="b" t="t" l="l"/>
              <a:pathLst>
                <a:path h="3047238" w="3704844">
                  <a:moveTo>
                    <a:pt x="0" y="0"/>
                  </a:moveTo>
                  <a:lnTo>
                    <a:pt x="3704844" y="0"/>
                  </a:lnTo>
                  <a:lnTo>
                    <a:pt x="3704844" y="3047238"/>
                  </a:lnTo>
                  <a:lnTo>
                    <a:pt x="0" y="3047238"/>
                  </a:lnTo>
                  <a:lnTo>
                    <a:pt x="0" y="0"/>
                  </a:lnTo>
                  <a:close/>
                </a:path>
              </a:pathLst>
            </a:custGeom>
            <a:blipFill>
              <a:blip r:embed="rId3"/>
              <a:stretch>
                <a:fillRect l="-11" t="0" r="-12" b="0"/>
              </a:stretch>
            </a:blipFill>
          </p:spPr>
        </p:sp>
      </p:grpSp>
      <p:grpSp>
        <p:nvGrpSpPr>
          <p:cNvPr name="Group 6" id="6"/>
          <p:cNvGrpSpPr/>
          <p:nvPr/>
        </p:nvGrpSpPr>
        <p:grpSpPr>
          <a:xfrm rot="0">
            <a:off x="15778223" y="6543974"/>
            <a:ext cx="7210834" cy="5994006"/>
            <a:chOff x="0" y="0"/>
            <a:chExt cx="9614445" cy="7992008"/>
          </a:xfrm>
        </p:grpSpPr>
        <p:sp>
          <p:nvSpPr>
            <p:cNvPr name="Freeform 7" id="7"/>
            <p:cNvSpPr/>
            <p:nvPr/>
          </p:nvSpPr>
          <p:spPr>
            <a:xfrm flipH="false" flipV="false" rot="0">
              <a:off x="0" y="0"/>
              <a:ext cx="9614408" cy="7991983"/>
            </a:xfrm>
            <a:custGeom>
              <a:avLst/>
              <a:gdLst/>
              <a:ahLst/>
              <a:cxnLst/>
              <a:rect r="r" b="b" t="t" l="l"/>
              <a:pathLst>
                <a:path h="7991983" w="9614408">
                  <a:moveTo>
                    <a:pt x="0" y="0"/>
                  </a:moveTo>
                  <a:lnTo>
                    <a:pt x="9614408" y="0"/>
                  </a:lnTo>
                  <a:lnTo>
                    <a:pt x="9614408" y="7991983"/>
                  </a:lnTo>
                  <a:lnTo>
                    <a:pt x="0" y="7991983"/>
                  </a:lnTo>
                  <a:lnTo>
                    <a:pt x="0" y="0"/>
                  </a:lnTo>
                  <a:close/>
                </a:path>
              </a:pathLst>
            </a:custGeom>
            <a:blipFill>
              <a:blip r:embed="rId4"/>
              <a:stretch>
                <a:fillRect l="0" t="-55" r="0" b="-55"/>
              </a:stretch>
            </a:blipFill>
          </p:spPr>
        </p:sp>
      </p:grpSp>
      <p:sp>
        <p:nvSpPr>
          <p:cNvPr name="TextBox 8" id="8"/>
          <p:cNvSpPr txBox="true"/>
          <p:nvPr/>
        </p:nvSpPr>
        <p:spPr>
          <a:xfrm rot="0">
            <a:off x="1028700" y="402356"/>
            <a:ext cx="13430143" cy="1226064"/>
          </a:xfrm>
          <a:prstGeom prst="rect">
            <a:avLst/>
          </a:prstGeom>
        </p:spPr>
        <p:txBody>
          <a:bodyPr anchor="t" rtlCol="false" tIns="0" lIns="0" bIns="0" rIns="0">
            <a:spAutoFit/>
          </a:bodyPr>
          <a:lstStyle/>
          <a:p>
            <a:pPr algn="l">
              <a:lnSpc>
                <a:spcPts val="8826"/>
              </a:lnSpc>
            </a:pPr>
            <a:r>
              <a:rPr lang="en-US" sz="6303">
                <a:solidFill>
                  <a:srgbClr val="000000"/>
                </a:solidFill>
                <a:latin typeface="Neue Machina Ultra-Bold"/>
              </a:rPr>
              <a:t>Key Technologies and Tools</a:t>
            </a:r>
          </a:p>
        </p:txBody>
      </p:sp>
      <p:sp>
        <p:nvSpPr>
          <p:cNvPr name="Freeform 9" id="9"/>
          <p:cNvSpPr/>
          <p:nvPr/>
        </p:nvSpPr>
        <p:spPr>
          <a:xfrm flipH="false" flipV="false" rot="0">
            <a:off x="1028700" y="2218302"/>
            <a:ext cx="16230600" cy="7322675"/>
          </a:xfrm>
          <a:custGeom>
            <a:avLst/>
            <a:gdLst/>
            <a:ahLst/>
            <a:cxnLst/>
            <a:rect r="r" b="b" t="t" l="l"/>
            <a:pathLst>
              <a:path h="7322675" w="16230600">
                <a:moveTo>
                  <a:pt x="0" y="0"/>
                </a:moveTo>
                <a:lnTo>
                  <a:pt x="16230600" y="0"/>
                </a:lnTo>
                <a:lnTo>
                  <a:pt x="16230600" y="7322675"/>
                </a:lnTo>
                <a:lnTo>
                  <a:pt x="0" y="732267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1541103" y="2717232"/>
            <a:ext cx="4650225" cy="638561"/>
          </a:xfrm>
          <a:prstGeom prst="rect">
            <a:avLst/>
          </a:prstGeom>
        </p:spPr>
        <p:txBody>
          <a:bodyPr anchor="t" rtlCol="false" tIns="0" lIns="0" bIns="0" rIns="0">
            <a:spAutoFit/>
          </a:bodyPr>
          <a:lstStyle/>
          <a:p>
            <a:pPr algn="ctr">
              <a:lnSpc>
                <a:spcPts val="4754"/>
              </a:lnSpc>
            </a:pPr>
            <a:r>
              <a:rPr lang="en-US" sz="3395">
                <a:solidFill>
                  <a:srgbClr val="000000"/>
                </a:solidFill>
                <a:latin typeface="Montserrat Bold"/>
              </a:rPr>
              <a:t>backend languages</a:t>
            </a:r>
          </a:p>
        </p:txBody>
      </p:sp>
      <p:sp>
        <p:nvSpPr>
          <p:cNvPr name="TextBox 11" id="11"/>
          <p:cNvSpPr txBox="true"/>
          <p:nvPr/>
        </p:nvSpPr>
        <p:spPr>
          <a:xfrm rot="0">
            <a:off x="1714877" y="4501755"/>
            <a:ext cx="15096061" cy="3360561"/>
          </a:xfrm>
          <a:prstGeom prst="rect">
            <a:avLst/>
          </a:prstGeom>
        </p:spPr>
        <p:txBody>
          <a:bodyPr anchor="t" rtlCol="false" tIns="0" lIns="0" bIns="0" rIns="0">
            <a:spAutoFit/>
          </a:bodyPr>
          <a:lstStyle/>
          <a:p>
            <a:pPr algn="ctr">
              <a:lnSpc>
                <a:spcPts val="2637"/>
              </a:lnSpc>
            </a:pPr>
            <a:r>
              <a:rPr lang="en-US" sz="1883">
                <a:solidFill>
                  <a:srgbClr val="000000"/>
                </a:solidFill>
                <a:latin typeface="Montserrat"/>
              </a:rPr>
              <a:t>Python: Python is a versatile, high-level programming language known for its readability and simplicity. It's used for web development, data analysis, automation, and more.</a:t>
            </a:r>
          </a:p>
          <a:p>
            <a:pPr algn="ctr">
              <a:lnSpc>
                <a:spcPts val="2637"/>
              </a:lnSpc>
            </a:pPr>
          </a:p>
          <a:p>
            <a:pPr algn="ctr">
              <a:lnSpc>
                <a:spcPts val="2637"/>
              </a:lnSpc>
            </a:pPr>
            <a:r>
              <a:rPr lang="en-US" sz="1883">
                <a:solidFill>
                  <a:srgbClr val="000000"/>
                </a:solidFill>
                <a:latin typeface="Montserrat"/>
              </a:rPr>
              <a:t>Ruby: Ruby is a dynamic, object-oriented scripting language. It's favored for its elegant syntax and is often used for web development, notably with the Ruby on Rails framework.</a:t>
            </a:r>
          </a:p>
          <a:p>
            <a:pPr algn="ctr">
              <a:lnSpc>
                <a:spcPts val="2637"/>
              </a:lnSpc>
            </a:pPr>
          </a:p>
          <a:p>
            <a:pPr algn="ctr">
              <a:lnSpc>
                <a:spcPts val="2637"/>
              </a:lnSpc>
            </a:pPr>
            <a:r>
              <a:rPr lang="en-US" sz="1883">
                <a:solidFill>
                  <a:srgbClr val="000000"/>
                </a:solidFill>
                <a:latin typeface="Montserrat"/>
              </a:rPr>
              <a:t>PHP: PHP is a server-side scripting language designed for web development. It's widely used for creating dynamic websites and web applications, with a focus on simplicity and performance.</a:t>
            </a:r>
          </a:p>
          <a:p>
            <a:pPr algn="ctr">
              <a:lnSpc>
                <a:spcPts val="2637"/>
              </a:lnSpc>
            </a:pPr>
          </a:p>
          <a:p>
            <a:pPr algn="ctr">
              <a:lnSpc>
                <a:spcPts val="2637"/>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DAFw4O8PgAk</dc:identifier>
  <dcterms:modified xsi:type="dcterms:W3CDTF">2011-08-01T06:04:30Z</dcterms:modified>
  <cp:revision>1</cp:revision>
  <dc:title>Introduction_to_Web_Development (1).pptx</dc:title>
</cp:coreProperties>
</file>

<file path=docProps/thumbnail.jpeg>
</file>